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235" r:id="rId2"/>
    <p:sldId id="3296" r:id="rId3"/>
    <p:sldId id="3411" r:id="rId4"/>
    <p:sldId id="3358" r:id="rId5"/>
    <p:sldId id="3293" r:id="rId6"/>
    <p:sldId id="3310" r:id="rId7"/>
    <p:sldId id="3055" r:id="rId8"/>
    <p:sldId id="3311" r:id="rId9"/>
    <p:sldId id="3294" r:id="rId10"/>
    <p:sldId id="3313" r:id="rId11"/>
    <p:sldId id="3359" r:id="rId12"/>
    <p:sldId id="3360" r:id="rId13"/>
    <p:sldId id="3361" r:id="rId14"/>
    <p:sldId id="3362" r:id="rId15"/>
    <p:sldId id="3363" r:id="rId16"/>
    <p:sldId id="3314" r:id="rId17"/>
    <p:sldId id="3366" r:id="rId18"/>
    <p:sldId id="3367" r:id="rId19"/>
    <p:sldId id="3368" r:id="rId20"/>
    <p:sldId id="3315" r:id="rId21"/>
    <p:sldId id="3370" r:id="rId22"/>
    <p:sldId id="3330" r:id="rId23"/>
    <p:sldId id="3412" r:id="rId24"/>
    <p:sldId id="3407" r:id="rId25"/>
    <p:sldId id="3413" r:id="rId26"/>
    <p:sldId id="3408" r:id="rId27"/>
    <p:sldId id="3381" r:id="rId28"/>
    <p:sldId id="3409" r:id="rId29"/>
    <p:sldId id="3337" r:id="rId30"/>
    <p:sldId id="3383" r:id="rId31"/>
    <p:sldId id="3388" r:id="rId32"/>
    <p:sldId id="3390" r:id="rId33"/>
    <p:sldId id="3389" r:id="rId34"/>
    <p:sldId id="3391" r:id="rId35"/>
    <p:sldId id="3392" r:id="rId36"/>
    <p:sldId id="3393" r:id="rId37"/>
    <p:sldId id="3332" r:id="rId38"/>
    <p:sldId id="3377" r:id="rId39"/>
    <p:sldId id="3399" r:id="rId40"/>
    <p:sldId id="3396" r:id="rId41"/>
    <p:sldId id="3400" r:id="rId42"/>
    <p:sldId id="3349" r:id="rId43"/>
    <p:sldId id="3410" r:id="rId44"/>
    <p:sldId id="3297" r:id="rId45"/>
    <p:sldId id="3126" r:id="rId46"/>
    <p:sldId id="3351" r:id="rId47"/>
    <p:sldId id="3380" r:id="rId48"/>
  </p:sldIdLst>
  <p:sldSz cx="9144000" cy="6858000" type="screen4x3"/>
  <p:notesSz cx="9388475" cy="7102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CC"/>
    <a:srgbClr val="FF6600"/>
    <a:srgbClr val="FFFF00"/>
    <a:srgbClr val="CC00FF"/>
    <a:srgbClr val="99FF66"/>
    <a:srgbClr val="9900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7" autoAdjust="0"/>
    <p:restoredTop sz="94584" autoAdjust="0"/>
  </p:normalViewPr>
  <p:slideViewPr>
    <p:cSldViewPr>
      <p:cViewPr varScale="1">
        <p:scale>
          <a:sx n="72" d="100"/>
          <a:sy n="72" d="100"/>
        </p:scale>
        <p:origin x="12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D8B957-4764-443D-B6E6-CB495F6B51CC}"/>
              </a:ext>
            </a:extLst>
          </p:cNvPr>
          <p:cNvSpPr>
            <a:spLocks noGrp="1"/>
          </p:cNvSpPr>
          <p:nvPr>
            <p:ph type="hdr" sz="quarter"/>
          </p:nvPr>
        </p:nvSpPr>
        <p:spPr>
          <a:xfrm>
            <a:off x="11" y="1"/>
            <a:ext cx="4068339" cy="354761"/>
          </a:xfrm>
          <a:prstGeom prst="rect">
            <a:avLst/>
          </a:prstGeom>
        </p:spPr>
        <p:txBody>
          <a:bodyPr vert="horz" lIns="93251" tIns="46625" rIns="93251" bIns="46625" rtlCol="0"/>
          <a:lstStyle>
            <a:lvl1pPr algn="l" eaLnBrk="1" hangingPunct="1">
              <a:defRPr sz="1200">
                <a:latin typeface="Arial" charset="0"/>
              </a:defRPr>
            </a:lvl1pPr>
          </a:lstStyle>
          <a:p>
            <a:pPr>
              <a:defRPr/>
            </a:pPr>
            <a:endParaRPr lang="en-CA" dirty="0"/>
          </a:p>
        </p:txBody>
      </p:sp>
      <p:sp>
        <p:nvSpPr>
          <p:cNvPr id="3" name="Date Placeholder 2">
            <a:extLst>
              <a:ext uri="{FF2B5EF4-FFF2-40B4-BE49-F238E27FC236}">
                <a16:creationId xmlns:a16="http://schemas.microsoft.com/office/drawing/2014/main" id="{BA95A8C9-C48E-4DB9-B1AD-09A5645495C1}"/>
              </a:ext>
            </a:extLst>
          </p:cNvPr>
          <p:cNvSpPr>
            <a:spLocks noGrp="1"/>
          </p:cNvSpPr>
          <p:nvPr>
            <p:ph type="dt" idx="1"/>
          </p:nvPr>
        </p:nvSpPr>
        <p:spPr>
          <a:xfrm>
            <a:off x="5317974" y="1"/>
            <a:ext cx="4068339" cy="354761"/>
          </a:xfrm>
          <a:prstGeom prst="rect">
            <a:avLst/>
          </a:prstGeom>
        </p:spPr>
        <p:txBody>
          <a:bodyPr vert="horz" lIns="93251" tIns="46625" rIns="93251" bIns="46625" rtlCol="0"/>
          <a:lstStyle>
            <a:lvl1pPr algn="r" eaLnBrk="1" hangingPunct="1">
              <a:defRPr sz="1200">
                <a:latin typeface="Arial" charset="0"/>
              </a:defRPr>
            </a:lvl1pPr>
          </a:lstStyle>
          <a:p>
            <a:pPr>
              <a:defRPr/>
            </a:pPr>
            <a:fld id="{4CD14199-6F0D-4A58-AAF7-1092E2C7ACF9}" type="datetimeFigureOut">
              <a:rPr lang="en-CA"/>
              <a:pPr>
                <a:defRPr/>
              </a:pPr>
              <a:t>2020-06-05</a:t>
            </a:fld>
            <a:endParaRPr lang="en-CA" dirty="0"/>
          </a:p>
        </p:txBody>
      </p:sp>
      <p:sp>
        <p:nvSpPr>
          <p:cNvPr id="4" name="Slide Image Placeholder 3">
            <a:extLst>
              <a:ext uri="{FF2B5EF4-FFF2-40B4-BE49-F238E27FC236}">
                <a16:creationId xmlns:a16="http://schemas.microsoft.com/office/drawing/2014/main" id="{D8F8CC89-7A0F-428D-9DA7-419BA2C0E777}"/>
              </a:ext>
            </a:extLst>
          </p:cNvPr>
          <p:cNvSpPr>
            <a:spLocks noGrp="1" noRot="1" noChangeAspect="1"/>
          </p:cNvSpPr>
          <p:nvPr>
            <p:ph type="sldImg" idx="2"/>
          </p:nvPr>
        </p:nvSpPr>
        <p:spPr>
          <a:xfrm>
            <a:off x="2917825" y="533400"/>
            <a:ext cx="3552825" cy="2663825"/>
          </a:xfrm>
          <a:prstGeom prst="rect">
            <a:avLst/>
          </a:prstGeom>
          <a:noFill/>
          <a:ln w="12700">
            <a:solidFill>
              <a:prstClr val="black"/>
            </a:solidFill>
          </a:ln>
        </p:spPr>
        <p:txBody>
          <a:bodyPr vert="horz" lIns="93251" tIns="46625" rIns="93251" bIns="46625" rtlCol="0" anchor="ctr"/>
          <a:lstStyle/>
          <a:p>
            <a:pPr lvl="0"/>
            <a:endParaRPr lang="en-CA" noProof="0" dirty="0"/>
          </a:p>
        </p:txBody>
      </p:sp>
      <p:sp>
        <p:nvSpPr>
          <p:cNvPr id="5" name="Notes Placeholder 4">
            <a:extLst>
              <a:ext uri="{FF2B5EF4-FFF2-40B4-BE49-F238E27FC236}">
                <a16:creationId xmlns:a16="http://schemas.microsoft.com/office/drawing/2014/main" id="{281CEE84-A8FF-4EB5-8B62-0D36F4AECDE7}"/>
              </a:ext>
            </a:extLst>
          </p:cNvPr>
          <p:cNvSpPr>
            <a:spLocks noGrp="1"/>
          </p:cNvSpPr>
          <p:nvPr>
            <p:ph type="body" sz="quarter" idx="3"/>
          </p:nvPr>
        </p:nvSpPr>
        <p:spPr>
          <a:xfrm>
            <a:off x="938848" y="3373252"/>
            <a:ext cx="7510780" cy="3196477"/>
          </a:xfrm>
          <a:prstGeom prst="rect">
            <a:avLst/>
          </a:prstGeom>
        </p:spPr>
        <p:txBody>
          <a:bodyPr vert="horz" lIns="93251" tIns="46625" rIns="93251" bIns="4662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ED5D0CCA-59B6-479B-8D0C-455C05CD920E}"/>
              </a:ext>
            </a:extLst>
          </p:cNvPr>
          <p:cNvSpPr>
            <a:spLocks noGrp="1"/>
          </p:cNvSpPr>
          <p:nvPr>
            <p:ph type="ftr" sz="quarter" idx="4"/>
          </p:nvPr>
        </p:nvSpPr>
        <p:spPr>
          <a:xfrm>
            <a:off x="11" y="6746504"/>
            <a:ext cx="4068339" cy="354761"/>
          </a:xfrm>
          <a:prstGeom prst="rect">
            <a:avLst/>
          </a:prstGeom>
        </p:spPr>
        <p:txBody>
          <a:bodyPr vert="horz" lIns="93251" tIns="46625" rIns="93251" bIns="46625" rtlCol="0" anchor="b"/>
          <a:lstStyle>
            <a:lvl1pPr algn="l" eaLnBrk="1" hangingPunct="1">
              <a:defRPr sz="1200">
                <a:latin typeface="Arial" charset="0"/>
              </a:defRPr>
            </a:lvl1pPr>
          </a:lstStyle>
          <a:p>
            <a:pPr>
              <a:defRPr/>
            </a:pPr>
            <a:endParaRPr lang="en-CA" dirty="0"/>
          </a:p>
        </p:txBody>
      </p:sp>
      <p:sp>
        <p:nvSpPr>
          <p:cNvPr id="7" name="Slide Number Placeholder 6">
            <a:extLst>
              <a:ext uri="{FF2B5EF4-FFF2-40B4-BE49-F238E27FC236}">
                <a16:creationId xmlns:a16="http://schemas.microsoft.com/office/drawing/2014/main" id="{3D751A70-B2D7-4CA7-A6A2-63C32FE57586}"/>
              </a:ext>
            </a:extLst>
          </p:cNvPr>
          <p:cNvSpPr>
            <a:spLocks noGrp="1"/>
          </p:cNvSpPr>
          <p:nvPr>
            <p:ph type="sldNum" sz="quarter" idx="5"/>
          </p:nvPr>
        </p:nvSpPr>
        <p:spPr>
          <a:xfrm>
            <a:off x="5317974" y="6746504"/>
            <a:ext cx="4068339" cy="354761"/>
          </a:xfrm>
          <a:prstGeom prst="rect">
            <a:avLst/>
          </a:prstGeom>
        </p:spPr>
        <p:txBody>
          <a:bodyPr vert="horz" wrap="square" lIns="93251" tIns="46625" rIns="93251" bIns="46625" numCol="1" anchor="b" anchorCtr="0" compatLnSpc="1">
            <a:prstTxWarp prst="textNoShape">
              <a:avLst/>
            </a:prstTxWarp>
          </a:bodyPr>
          <a:lstStyle>
            <a:lvl1pPr algn="r" eaLnBrk="1" hangingPunct="1">
              <a:defRPr sz="1200" smtClean="0"/>
            </a:lvl1pPr>
          </a:lstStyle>
          <a:p>
            <a:pPr>
              <a:defRPr/>
            </a:pPr>
            <a:fld id="{0A759619-1719-4810-B655-E9A8A82FE5C3}" type="slidenum">
              <a:rPr lang="en-CA" altLang="en-US"/>
              <a:pPr>
                <a:defRPr/>
              </a:pPr>
              <a:t>‹#›</a:t>
            </a:fld>
            <a:endParaRPr lang="en-CA" altLang="en-US" dirty="0"/>
          </a:p>
        </p:txBody>
      </p:sp>
    </p:spTree>
    <p:extLst>
      <p:ext uri="{BB962C8B-B14F-4D97-AF65-F5344CB8AC3E}">
        <p14:creationId xmlns:p14="http://schemas.microsoft.com/office/powerpoint/2010/main" val="1739863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a:ext uri="{FF2B5EF4-FFF2-40B4-BE49-F238E27FC236}">
                <a16:creationId xmlns:a16="http://schemas.microsoft.com/office/drawing/2014/main" id="{4B0DA31E-E8CC-4DAF-8AF4-B0C3DD1D142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D906AC56-78BE-4B51-89D6-16F62FC74D26}"/>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id="{67DA50E4-8AD5-47BD-A5D6-C9F5CB27B7EA}"/>
              </a:ext>
            </a:extLst>
          </p:cNvPr>
          <p:cNvSpPr>
            <a:spLocks noGrp="1" noChangeArrowheads="1"/>
          </p:cNvSpPr>
          <p:nvPr>
            <p:ph type="sldNum" sz="quarter" idx="12"/>
          </p:nvPr>
        </p:nvSpPr>
        <p:spPr>
          <a:ln/>
        </p:spPr>
        <p:txBody>
          <a:bodyPr/>
          <a:lstStyle>
            <a:lvl1pPr>
              <a:defRPr/>
            </a:lvl1pPr>
          </a:lstStyle>
          <a:p>
            <a:pPr>
              <a:defRPr/>
            </a:pPr>
            <a:fld id="{3B421489-5D70-4B34-B49B-477A3F0658B3}" type="slidenum">
              <a:rPr lang="en-US" altLang="en-US"/>
              <a:pPr>
                <a:defRPr/>
              </a:pPr>
              <a:t>‹#›</a:t>
            </a:fld>
            <a:endParaRPr lang="en-US" altLang="en-US" dirty="0"/>
          </a:p>
        </p:txBody>
      </p:sp>
    </p:spTree>
    <p:extLst>
      <p:ext uri="{BB962C8B-B14F-4D97-AF65-F5344CB8AC3E}">
        <p14:creationId xmlns:p14="http://schemas.microsoft.com/office/powerpoint/2010/main" val="321482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80F49370-FB0C-444C-A3AC-51E7B6170F1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34C8EC74-BF5C-4A45-84B2-C2225EC655F8}"/>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id="{D5F9B6D2-F66D-41A7-83A1-07717F733EC4}"/>
              </a:ext>
            </a:extLst>
          </p:cNvPr>
          <p:cNvSpPr>
            <a:spLocks noGrp="1" noChangeArrowheads="1"/>
          </p:cNvSpPr>
          <p:nvPr>
            <p:ph type="sldNum" sz="quarter" idx="12"/>
          </p:nvPr>
        </p:nvSpPr>
        <p:spPr>
          <a:ln/>
        </p:spPr>
        <p:txBody>
          <a:bodyPr/>
          <a:lstStyle>
            <a:lvl1pPr>
              <a:defRPr/>
            </a:lvl1pPr>
          </a:lstStyle>
          <a:p>
            <a:pPr>
              <a:defRPr/>
            </a:pPr>
            <a:fld id="{FFB6DDA1-095B-459A-B280-BCCB52CED1B1}" type="slidenum">
              <a:rPr lang="en-US" altLang="en-US"/>
              <a:pPr>
                <a:defRPr/>
              </a:pPr>
              <a:t>‹#›</a:t>
            </a:fld>
            <a:endParaRPr lang="en-US" altLang="en-US" dirty="0"/>
          </a:p>
        </p:txBody>
      </p:sp>
    </p:spTree>
    <p:extLst>
      <p:ext uri="{BB962C8B-B14F-4D97-AF65-F5344CB8AC3E}">
        <p14:creationId xmlns:p14="http://schemas.microsoft.com/office/powerpoint/2010/main" val="116253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3BE2C690-1E22-43F3-B6F2-881A213E23E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56C8FB0D-29C5-47C1-B01F-434DF479E367}"/>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id="{611D6434-F18D-4A8E-8279-E76C8F440B1D}"/>
              </a:ext>
            </a:extLst>
          </p:cNvPr>
          <p:cNvSpPr>
            <a:spLocks noGrp="1" noChangeArrowheads="1"/>
          </p:cNvSpPr>
          <p:nvPr>
            <p:ph type="sldNum" sz="quarter" idx="12"/>
          </p:nvPr>
        </p:nvSpPr>
        <p:spPr>
          <a:ln/>
        </p:spPr>
        <p:txBody>
          <a:bodyPr/>
          <a:lstStyle>
            <a:lvl1pPr>
              <a:defRPr/>
            </a:lvl1pPr>
          </a:lstStyle>
          <a:p>
            <a:pPr>
              <a:defRPr/>
            </a:pPr>
            <a:fld id="{3EB2D168-ADF9-42D2-BF1F-AB90D7B97B58}" type="slidenum">
              <a:rPr lang="en-US" altLang="en-US"/>
              <a:pPr>
                <a:defRPr/>
              </a:pPr>
              <a:t>‹#›</a:t>
            </a:fld>
            <a:endParaRPr lang="en-US" altLang="en-US" dirty="0"/>
          </a:p>
        </p:txBody>
      </p:sp>
    </p:spTree>
    <p:extLst>
      <p:ext uri="{BB962C8B-B14F-4D97-AF65-F5344CB8AC3E}">
        <p14:creationId xmlns:p14="http://schemas.microsoft.com/office/powerpoint/2010/main" val="106145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90948E1F-B19A-47E7-B6E1-E8C22F316E1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A2468A75-ED8D-4983-A313-57038AF51680}"/>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id="{F5E0DCE0-DBED-44C1-AD89-339D69AA2E3D}"/>
              </a:ext>
            </a:extLst>
          </p:cNvPr>
          <p:cNvSpPr>
            <a:spLocks noGrp="1" noChangeArrowheads="1"/>
          </p:cNvSpPr>
          <p:nvPr>
            <p:ph type="sldNum" sz="quarter" idx="12"/>
          </p:nvPr>
        </p:nvSpPr>
        <p:spPr>
          <a:ln/>
        </p:spPr>
        <p:txBody>
          <a:bodyPr/>
          <a:lstStyle>
            <a:lvl1pPr>
              <a:defRPr/>
            </a:lvl1pPr>
          </a:lstStyle>
          <a:p>
            <a:pPr>
              <a:defRPr/>
            </a:pPr>
            <a:fld id="{D0025D35-CEC3-48C1-B6E8-F5DBF1472EE5}" type="slidenum">
              <a:rPr lang="en-US" altLang="en-US"/>
              <a:pPr>
                <a:defRPr/>
              </a:pPr>
              <a:t>‹#›</a:t>
            </a:fld>
            <a:endParaRPr lang="en-US" altLang="en-US" dirty="0"/>
          </a:p>
        </p:txBody>
      </p:sp>
    </p:spTree>
    <p:extLst>
      <p:ext uri="{BB962C8B-B14F-4D97-AF65-F5344CB8AC3E}">
        <p14:creationId xmlns:p14="http://schemas.microsoft.com/office/powerpoint/2010/main" val="109500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E384B1F-10F6-4CB2-89BA-4079E562A4C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9045C261-2B5C-44F2-B622-382A802ED085}"/>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id="{64B306CB-1FD7-41A4-A73C-ED7434AF4C32}"/>
              </a:ext>
            </a:extLst>
          </p:cNvPr>
          <p:cNvSpPr>
            <a:spLocks noGrp="1" noChangeArrowheads="1"/>
          </p:cNvSpPr>
          <p:nvPr>
            <p:ph type="sldNum" sz="quarter" idx="12"/>
          </p:nvPr>
        </p:nvSpPr>
        <p:spPr>
          <a:ln/>
        </p:spPr>
        <p:txBody>
          <a:bodyPr/>
          <a:lstStyle>
            <a:lvl1pPr>
              <a:defRPr/>
            </a:lvl1pPr>
          </a:lstStyle>
          <a:p>
            <a:pPr>
              <a:defRPr/>
            </a:pPr>
            <a:fld id="{7D36E2FC-D0B1-43A6-883F-A11BDBE84272}" type="slidenum">
              <a:rPr lang="en-US" altLang="en-US"/>
              <a:pPr>
                <a:defRPr/>
              </a:pPr>
              <a:t>‹#›</a:t>
            </a:fld>
            <a:endParaRPr lang="en-US" altLang="en-US" dirty="0"/>
          </a:p>
        </p:txBody>
      </p:sp>
    </p:spTree>
    <p:extLst>
      <p:ext uri="{BB962C8B-B14F-4D97-AF65-F5344CB8AC3E}">
        <p14:creationId xmlns:p14="http://schemas.microsoft.com/office/powerpoint/2010/main" val="404634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5168C685-67D3-49A7-88CB-BFEA2C3079E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6908DB42-E2CA-414A-ABE0-B89DEF6A01AC}"/>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7" name="Rectangle 6">
            <a:extLst>
              <a:ext uri="{FF2B5EF4-FFF2-40B4-BE49-F238E27FC236}">
                <a16:creationId xmlns:a16="http://schemas.microsoft.com/office/drawing/2014/main" id="{D1F1DFD6-28BE-42CF-AB61-C1B8127C3728}"/>
              </a:ext>
            </a:extLst>
          </p:cNvPr>
          <p:cNvSpPr>
            <a:spLocks noGrp="1" noChangeArrowheads="1"/>
          </p:cNvSpPr>
          <p:nvPr>
            <p:ph type="sldNum" sz="quarter" idx="12"/>
          </p:nvPr>
        </p:nvSpPr>
        <p:spPr>
          <a:ln/>
        </p:spPr>
        <p:txBody>
          <a:bodyPr/>
          <a:lstStyle>
            <a:lvl1pPr>
              <a:defRPr/>
            </a:lvl1pPr>
          </a:lstStyle>
          <a:p>
            <a:pPr>
              <a:defRPr/>
            </a:pPr>
            <a:fld id="{22239B11-D938-4425-8978-2C25BAB80164}" type="slidenum">
              <a:rPr lang="en-US" altLang="en-US"/>
              <a:pPr>
                <a:defRPr/>
              </a:pPr>
              <a:t>‹#›</a:t>
            </a:fld>
            <a:endParaRPr lang="en-US" altLang="en-US" dirty="0"/>
          </a:p>
        </p:txBody>
      </p:sp>
    </p:spTree>
    <p:extLst>
      <p:ext uri="{BB962C8B-B14F-4D97-AF65-F5344CB8AC3E}">
        <p14:creationId xmlns:p14="http://schemas.microsoft.com/office/powerpoint/2010/main" val="282625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A4A5658F-AAF3-47DA-9829-3C79CAC0396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E95B15B1-32C8-4343-ADB7-7A4D93D1358A}"/>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9" name="Rectangle 6">
            <a:extLst>
              <a:ext uri="{FF2B5EF4-FFF2-40B4-BE49-F238E27FC236}">
                <a16:creationId xmlns:a16="http://schemas.microsoft.com/office/drawing/2014/main" id="{25079B67-1868-4E2F-B396-60567AD7130F}"/>
              </a:ext>
            </a:extLst>
          </p:cNvPr>
          <p:cNvSpPr>
            <a:spLocks noGrp="1" noChangeArrowheads="1"/>
          </p:cNvSpPr>
          <p:nvPr>
            <p:ph type="sldNum" sz="quarter" idx="12"/>
          </p:nvPr>
        </p:nvSpPr>
        <p:spPr>
          <a:ln/>
        </p:spPr>
        <p:txBody>
          <a:bodyPr/>
          <a:lstStyle>
            <a:lvl1pPr>
              <a:defRPr/>
            </a:lvl1pPr>
          </a:lstStyle>
          <a:p>
            <a:pPr>
              <a:defRPr/>
            </a:pPr>
            <a:fld id="{FB145C94-E4BF-4A2A-8368-C09E8EE6165B}" type="slidenum">
              <a:rPr lang="en-US" altLang="en-US"/>
              <a:pPr>
                <a:defRPr/>
              </a:pPr>
              <a:t>‹#›</a:t>
            </a:fld>
            <a:endParaRPr lang="en-US" altLang="en-US" dirty="0"/>
          </a:p>
        </p:txBody>
      </p:sp>
    </p:spTree>
    <p:extLst>
      <p:ext uri="{BB962C8B-B14F-4D97-AF65-F5344CB8AC3E}">
        <p14:creationId xmlns:p14="http://schemas.microsoft.com/office/powerpoint/2010/main" val="324344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F58F2E81-9E50-417C-A901-717AC48CE9B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0B401057-4A5E-4829-9F49-AD40E5F0B926}"/>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5" name="Rectangle 6">
            <a:extLst>
              <a:ext uri="{FF2B5EF4-FFF2-40B4-BE49-F238E27FC236}">
                <a16:creationId xmlns:a16="http://schemas.microsoft.com/office/drawing/2014/main" id="{89F29E05-2546-441E-A6CB-1F9CF4B4D112}"/>
              </a:ext>
            </a:extLst>
          </p:cNvPr>
          <p:cNvSpPr>
            <a:spLocks noGrp="1" noChangeArrowheads="1"/>
          </p:cNvSpPr>
          <p:nvPr>
            <p:ph type="sldNum" sz="quarter" idx="12"/>
          </p:nvPr>
        </p:nvSpPr>
        <p:spPr>
          <a:ln/>
        </p:spPr>
        <p:txBody>
          <a:bodyPr/>
          <a:lstStyle>
            <a:lvl1pPr>
              <a:defRPr/>
            </a:lvl1pPr>
          </a:lstStyle>
          <a:p>
            <a:pPr>
              <a:defRPr/>
            </a:pPr>
            <a:fld id="{4F742DF8-61FC-40F8-ACAE-643746DC0AB6}" type="slidenum">
              <a:rPr lang="en-US" altLang="en-US"/>
              <a:pPr>
                <a:defRPr/>
              </a:pPr>
              <a:t>‹#›</a:t>
            </a:fld>
            <a:endParaRPr lang="en-US" altLang="en-US" dirty="0"/>
          </a:p>
        </p:txBody>
      </p:sp>
    </p:spTree>
    <p:extLst>
      <p:ext uri="{BB962C8B-B14F-4D97-AF65-F5344CB8AC3E}">
        <p14:creationId xmlns:p14="http://schemas.microsoft.com/office/powerpoint/2010/main" val="200051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30515D-3A2E-440D-8A46-69637569C87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32478680-048A-472E-A741-89434BA5E94F}"/>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4" name="Rectangle 6">
            <a:extLst>
              <a:ext uri="{FF2B5EF4-FFF2-40B4-BE49-F238E27FC236}">
                <a16:creationId xmlns:a16="http://schemas.microsoft.com/office/drawing/2014/main" id="{69760E24-A0BF-4556-96BC-579C46FB5497}"/>
              </a:ext>
            </a:extLst>
          </p:cNvPr>
          <p:cNvSpPr>
            <a:spLocks noGrp="1" noChangeArrowheads="1"/>
          </p:cNvSpPr>
          <p:nvPr>
            <p:ph type="sldNum" sz="quarter" idx="12"/>
          </p:nvPr>
        </p:nvSpPr>
        <p:spPr>
          <a:ln/>
        </p:spPr>
        <p:txBody>
          <a:bodyPr/>
          <a:lstStyle>
            <a:lvl1pPr>
              <a:defRPr/>
            </a:lvl1pPr>
          </a:lstStyle>
          <a:p>
            <a:pPr>
              <a:defRPr/>
            </a:pPr>
            <a:fld id="{0F46AB39-B66F-4267-9C7A-65C20FC5E1BE}" type="slidenum">
              <a:rPr lang="en-US" altLang="en-US"/>
              <a:pPr>
                <a:defRPr/>
              </a:pPr>
              <a:t>‹#›</a:t>
            </a:fld>
            <a:endParaRPr lang="en-US" altLang="en-US" dirty="0"/>
          </a:p>
        </p:txBody>
      </p:sp>
    </p:spTree>
    <p:extLst>
      <p:ext uri="{BB962C8B-B14F-4D97-AF65-F5344CB8AC3E}">
        <p14:creationId xmlns:p14="http://schemas.microsoft.com/office/powerpoint/2010/main" val="345821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DB68B4-6029-4C45-BFF1-C15C1E3A8F0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FB78B3CA-D937-4956-A408-A40E24B30FEA}"/>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7" name="Rectangle 6">
            <a:extLst>
              <a:ext uri="{FF2B5EF4-FFF2-40B4-BE49-F238E27FC236}">
                <a16:creationId xmlns:a16="http://schemas.microsoft.com/office/drawing/2014/main" id="{95BF7914-8DCC-4DC4-A22B-FDB4CE895EB4}"/>
              </a:ext>
            </a:extLst>
          </p:cNvPr>
          <p:cNvSpPr>
            <a:spLocks noGrp="1" noChangeArrowheads="1"/>
          </p:cNvSpPr>
          <p:nvPr>
            <p:ph type="sldNum" sz="quarter" idx="12"/>
          </p:nvPr>
        </p:nvSpPr>
        <p:spPr>
          <a:ln/>
        </p:spPr>
        <p:txBody>
          <a:bodyPr/>
          <a:lstStyle>
            <a:lvl1pPr>
              <a:defRPr/>
            </a:lvl1pPr>
          </a:lstStyle>
          <a:p>
            <a:pPr>
              <a:defRPr/>
            </a:pPr>
            <a:fld id="{024C656A-D6F4-471F-B2EE-24768DC958B1}" type="slidenum">
              <a:rPr lang="en-US" altLang="en-US"/>
              <a:pPr>
                <a:defRPr/>
              </a:pPr>
              <a:t>‹#›</a:t>
            </a:fld>
            <a:endParaRPr lang="en-US" altLang="en-US" dirty="0"/>
          </a:p>
        </p:txBody>
      </p:sp>
    </p:spTree>
    <p:extLst>
      <p:ext uri="{BB962C8B-B14F-4D97-AF65-F5344CB8AC3E}">
        <p14:creationId xmlns:p14="http://schemas.microsoft.com/office/powerpoint/2010/main" val="290953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BF7374-697F-456F-AB72-A64B8BF3DAC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B115C91B-55ED-427A-A938-BA9C729785CE}"/>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7" name="Rectangle 6">
            <a:extLst>
              <a:ext uri="{FF2B5EF4-FFF2-40B4-BE49-F238E27FC236}">
                <a16:creationId xmlns:a16="http://schemas.microsoft.com/office/drawing/2014/main" id="{46FCC911-29B4-45A4-ACE6-498F7B5081B4}"/>
              </a:ext>
            </a:extLst>
          </p:cNvPr>
          <p:cNvSpPr>
            <a:spLocks noGrp="1" noChangeArrowheads="1"/>
          </p:cNvSpPr>
          <p:nvPr>
            <p:ph type="sldNum" sz="quarter" idx="12"/>
          </p:nvPr>
        </p:nvSpPr>
        <p:spPr>
          <a:ln/>
        </p:spPr>
        <p:txBody>
          <a:bodyPr/>
          <a:lstStyle>
            <a:lvl1pPr>
              <a:defRPr/>
            </a:lvl1pPr>
          </a:lstStyle>
          <a:p>
            <a:pPr>
              <a:defRPr/>
            </a:pPr>
            <a:fld id="{9DE5DAA0-5866-4FF3-B048-50BD42A39AA6}" type="slidenum">
              <a:rPr lang="en-US" altLang="en-US"/>
              <a:pPr>
                <a:defRPr/>
              </a:pPr>
              <a:t>‹#›</a:t>
            </a:fld>
            <a:endParaRPr lang="en-US" altLang="en-US" dirty="0"/>
          </a:p>
        </p:txBody>
      </p:sp>
    </p:spTree>
    <p:extLst>
      <p:ext uri="{BB962C8B-B14F-4D97-AF65-F5344CB8AC3E}">
        <p14:creationId xmlns:p14="http://schemas.microsoft.com/office/powerpoint/2010/main" val="30744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10C0D5-010B-48D6-AC6A-201E7876E69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FB87C25-BDFB-4B0A-90E0-652D77AD7ED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7CA3728-F5B3-40AE-A3AC-C70C23A3C8F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dirty="0"/>
          </a:p>
        </p:txBody>
      </p:sp>
      <p:sp>
        <p:nvSpPr>
          <p:cNvPr id="1029" name="Rectangle 5">
            <a:extLst>
              <a:ext uri="{FF2B5EF4-FFF2-40B4-BE49-F238E27FC236}">
                <a16:creationId xmlns:a16="http://schemas.microsoft.com/office/drawing/2014/main" id="{A009A4AB-5E9C-4FC8-999D-47157759C64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r>
              <a:rPr lang="en-US" dirty="0"/>
              <a:t>RayD.Bollman@sasktel.net</a:t>
            </a:r>
          </a:p>
        </p:txBody>
      </p:sp>
      <p:sp>
        <p:nvSpPr>
          <p:cNvPr id="1030" name="Rectangle 6">
            <a:extLst>
              <a:ext uri="{FF2B5EF4-FFF2-40B4-BE49-F238E27FC236}">
                <a16:creationId xmlns:a16="http://schemas.microsoft.com/office/drawing/2014/main" id="{0368402A-9566-4088-973F-43FDBAA7003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469BF14-7CE3-41FD-9870-C1BB2325BB8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yD.Bollman@sasktel.ne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44.xml"/><Relationship Id="rId4" Type="http://schemas.openxmlformats.org/officeDocument/2006/relationships/slide" Target="slide5.xml"/><Relationship Id="rId9" Type="http://schemas.openxmlformats.org/officeDocument/2006/relationships/slide" Target="slide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ruralontarioinstitute.ca/blog/the-impact-of-covid-19-on-rural-employment" TargetMode="External"/><Relationship Id="rId2" Type="http://schemas.openxmlformats.org/officeDocument/2006/relationships/hyperlink" Target="http://www.ruralontarioinstitute.ca/file.aspx?id=26acac18-6d6e-4fc5-8be6-c16d326305fe"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hyperlink" Target="http://www.ruralontarioinstitute.ca/file.aspx?id=26acac18-6d6e-4fc5-8be6-c16d326305fe" TargetMode="External"/><Relationship Id="rId3" Type="http://schemas.openxmlformats.org/officeDocument/2006/relationships/hyperlink" Target="http://www.ruralontarioinstitute.ca/file.aspx?id=231b5f1a-a7ca-4ddf-b69e-4034a35de640" TargetMode="External"/><Relationship Id="rId7" Type="http://schemas.openxmlformats.org/officeDocument/2006/relationships/hyperlink" Target="http://www.ruralontarioinstitute.ca/uploads/userfiles/files/Maps%20of%20Sub-provincial%20Demography%20to%20July%202015%20-%20Updated%20Feb%202016%20-%201.pdf" TargetMode="External"/><Relationship Id="rId2" Type="http://schemas.openxmlformats.org/officeDocument/2006/relationships/hyperlink" Target="https://www150.statcan.gc.ca/n1/en/catalogue/21-601-M" TargetMode="External"/><Relationship Id="rId1" Type="http://schemas.openxmlformats.org/officeDocument/2006/relationships/slideLayout" Target="../slideLayouts/slideLayout1.xml"/><Relationship Id="rId6" Type="http://schemas.openxmlformats.org/officeDocument/2006/relationships/hyperlink" Target="https://momentum.adobeconnect.com/_a832732884/p6xl84bcdbp/?launcher=false&amp;fcsContent=true&amp;pbMode=normal" TargetMode="External"/><Relationship Id="rId5" Type="http://schemas.openxmlformats.org/officeDocument/2006/relationships/hyperlink" Target="https://www.brandonu.ca/rdi/files/2014/03/Bollman-2014-RDI-Webinar-MBs-Rural-Demography-ppt.pdf" TargetMode="External"/><Relationship Id="rId4" Type="http://schemas.openxmlformats.org/officeDocument/2006/relationships/hyperlink" Target="http://crrf.ca/rural-canada-2013-an-update/" TargetMode="External"/><Relationship Id="rId9" Type="http://schemas.openxmlformats.org/officeDocument/2006/relationships/hyperlink" Target="http://www.ruralontarioinstitute.ca/uploads/userfiles/files/Rural%20Ontario%E2%80%99s%20Demography_Census%20Update%202016.pdf"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mailto:RayD.Bollman@sasktel.ne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C:\A Texts\Pictures\Bollman\Sunset October 2007\Sunset Oct 2007 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130175" y="152400"/>
            <a:ext cx="88392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a:r>
              <a:rPr lang="en-US" sz="3200" b="1" dirty="0">
                <a:solidFill>
                  <a:srgbClr val="FFFF00"/>
                </a:solidFill>
              </a:rPr>
              <a:t>Employment in rural and small town areas</a:t>
            </a:r>
          </a:p>
          <a:p>
            <a:pPr algn="ctr"/>
            <a:r>
              <a:rPr lang="en-US" sz="3200" b="1" dirty="0">
                <a:solidFill>
                  <a:srgbClr val="FFFF00"/>
                </a:solidFill>
              </a:rPr>
              <a:t>in the months BCE </a:t>
            </a:r>
          </a:p>
          <a:p>
            <a:pPr algn="ctr"/>
            <a:r>
              <a:rPr lang="en-US" sz="2000" b="1" dirty="0">
                <a:solidFill>
                  <a:srgbClr val="FFFF00"/>
                </a:solidFill>
              </a:rPr>
              <a:t>(before Covid era or before coma economy) </a:t>
            </a:r>
          </a:p>
          <a:p>
            <a:pPr algn="ctr"/>
            <a:r>
              <a:rPr lang="en-US" sz="3200" b="1" dirty="0">
                <a:solidFill>
                  <a:srgbClr val="FFFF00"/>
                </a:solidFill>
              </a:rPr>
              <a:t>and in the months CE </a:t>
            </a:r>
          </a:p>
          <a:p>
            <a:pPr algn="ctr"/>
            <a:r>
              <a:rPr lang="en-US" sz="2000" b="1" dirty="0">
                <a:solidFill>
                  <a:srgbClr val="FFFF00"/>
                </a:solidFill>
              </a:rPr>
              <a:t>(Covid era or coma economy)</a:t>
            </a:r>
          </a:p>
          <a:p>
            <a:pPr algn="ctr"/>
            <a:r>
              <a:rPr lang="en-US" sz="2400" b="1" dirty="0">
                <a:solidFill>
                  <a:srgbClr val="FFFF00"/>
                </a:solidFill>
              </a:rPr>
              <a:t> </a:t>
            </a:r>
          </a:p>
          <a:p>
            <a:pPr algn="ctr"/>
            <a:r>
              <a:rPr lang="en-US" sz="2400" b="1" dirty="0">
                <a:solidFill>
                  <a:srgbClr val="FFFF00"/>
                </a:solidFill>
              </a:rPr>
              <a:t>Selected charts up to May, 2020</a:t>
            </a:r>
          </a:p>
          <a:p>
            <a:pPr algn="ctr"/>
            <a:endParaRPr lang="en-US" sz="2400" b="1" dirty="0">
              <a:solidFill>
                <a:srgbClr val="FFFF00"/>
              </a:solidFill>
            </a:endParaRPr>
          </a:p>
          <a:p>
            <a:pPr algn="ctr"/>
            <a:endParaRPr lang="en-US" sz="2400" b="1" dirty="0">
              <a:solidFill>
                <a:srgbClr val="FFFF00"/>
              </a:solidFill>
            </a:endParaRPr>
          </a:p>
          <a:p>
            <a:pPr algn="ctr"/>
            <a:endParaRPr lang="en-US" sz="2400" b="1" dirty="0">
              <a:solidFill>
                <a:srgbClr val="FFFF00"/>
              </a:solidFill>
            </a:endParaRPr>
          </a:p>
          <a:p>
            <a:pPr algn="r" eaLnBrk="1" hangingPunct="1"/>
            <a:r>
              <a:rPr lang="en-US" altLang="en-US" sz="1600" b="1" dirty="0">
                <a:solidFill>
                  <a:srgbClr val="FFFF00"/>
                </a:solidFill>
              </a:rPr>
              <a:t>June 5, 2020</a:t>
            </a:r>
          </a:p>
          <a:p>
            <a:pPr algn="r" eaLnBrk="1" hangingPunct="1"/>
            <a:r>
              <a:rPr lang="en-US" altLang="en-US" sz="2000" b="1" dirty="0">
                <a:solidFill>
                  <a:srgbClr val="FFFF00"/>
                </a:solidFill>
              </a:rPr>
              <a:t>Ray D. Bollman</a:t>
            </a:r>
          </a:p>
          <a:p>
            <a:pPr algn="r" eaLnBrk="1" hangingPunct="1"/>
            <a:r>
              <a:rPr lang="en-US" altLang="en-US" sz="1600" b="1" dirty="0">
                <a:solidFill>
                  <a:srgbClr val="FFFF00"/>
                </a:solidFill>
                <a:hlinkClick r:id="rId3"/>
              </a:rPr>
              <a:t>RayD.Bollman@sasktel.net</a:t>
            </a:r>
            <a:endParaRPr lang="en-US" altLang="en-US" sz="1600" b="1" dirty="0">
              <a:solidFill>
                <a:srgbClr val="FFFF00"/>
              </a:solidFill>
            </a:endParaRPr>
          </a:p>
          <a:p>
            <a:pPr algn="r" eaLnBrk="1" hangingPunct="1"/>
            <a:r>
              <a:rPr lang="en-US" altLang="en-US" sz="1600" b="1" dirty="0">
                <a:solidFill>
                  <a:srgbClr val="FFFF00"/>
                </a:solidFill>
              </a:rPr>
              <a:t>Research Associate, Rural Development Institute, </a:t>
            </a:r>
          </a:p>
          <a:p>
            <a:pPr algn="r" eaLnBrk="1" hangingPunct="1"/>
            <a:r>
              <a:rPr lang="en-US" altLang="en-US" sz="1600" b="1" dirty="0">
                <a:solidFill>
                  <a:srgbClr val="FFFF00"/>
                </a:solidFill>
              </a:rPr>
              <a:t>Brandon University</a:t>
            </a:r>
          </a:p>
          <a:p>
            <a:pPr algn="r" eaLnBrk="1" hangingPunct="1"/>
            <a:r>
              <a:rPr lang="en-US" sz="1600" b="1" dirty="0">
                <a:solidFill>
                  <a:srgbClr val="FFFF00"/>
                </a:solidFill>
              </a:rPr>
              <a:t>Professional Associate, Leslie Harris Centre of Regional Policy and Development, Memorial University</a:t>
            </a:r>
            <a:br>
              <a:rPr lang="en-US" dirty="0">
                <a:solidFill>
                  <a:srgbClr val="FFFF00"/>
                </a:solidFill>
              </a:rPr>
            </a:br>
            <a:endParaRPr lang="en-US" altLang="en-US" sz="1600" b="1" dirty="0">
              <a:solidFill>
                <a:srgbClr val="FFFF00"/>
              </a:solidFill>
            </a:endParaRPr>
          </a:p>
        </p:txBody>
      </p:sp>
    </p:spTree>
    <p:extLst>
      <p:ext uri="{BB962C8B-B14F-4D97-AF65-F5344CB8AC3E}">
        <p14:creationId xmlns:p14="http://schemas.microsoft.com/office/powerpoint/2010/main" val="44213701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10</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01000" cy="5632311"/>
          </a:xfrm>
          <a:prstGeom prst="rect">
            <a:avLst/>
          </a:prstGeom>
          <a:noFill/>
        </p:spPr>
        <p:txBody>
          <a:bodyPr wrap="square" rtlCol="0">
            <a:spAutoFit/>
          </a:bodyPr>
          <a:lstStyle/>
          <a:p>
            <a:pPr algn="ctr"/>
            <a:r>
              <a:rPr lang="en-US" sz="2000" b="1" dirty="0"/>
              <a:t>Trends and change </a:t>
            </a:r>
            <a:r>
              <a:rPr lang="en-US" sz="2000" b="1" dirty="0">
                <a:solidFill>
                  <a:srgbClr val="FF0000"/>
                </a:solidFill>
              </a:rPr>
              <a:t>using a 12-month moving average </a:t>
            </a:r>
            <a:r>
              <a:rPr lang="en-US" sz="2000" b="1" dirty="0"/>
              <a:t>in</a:t>
            </a:r>
          </a:p>
          <a:p>
            <a:pPr algn="ctr"/>
            <a:r>
              <a:rPr lang="en-US" b="1" dirty="0"/>
              <a:t>LUC: Larger urban centres and RST: Rural and small town areas</a:t>
            </a:r>
          </a:p>
          <a:p>
            <a:endParaRPr lang="en-US" sz="800" b="1" dirty="0"/>
          </a:p>
          <a:p>
            <a:pPr marL="285750" indent="-285750">
              <a:buFont typeface="Arial" panose="020B0604020202020204" pitchFamily="34" charset="0"/>
              <a:buChar char="•"/>
            </a:pPr>
            <a:r>
              <a:rPr lang="en-US" sz="1600" b="1" dirty="0"/>
              <a:t>Feb 2020 12MMA LUC employment 16.44 million</a:t>
            </a:r>
          </a:p>
          <a:p>
            <a:pPr marL="285750" indent="-285750">
              <a:buFont typeface="Arial" panose="020B0604020202020204" pitchFamily="34" charset="0"/>
              <a:buChar char="•"/>
            </a:pPr>
            <a:r>
              <a:rPr lang="en-US" sz="1600" b="1" dirty="0"/>
              <a:t>Mar 2020 12MMA LUC employment 16.39 million</a:t>
            </a:r>
          </a:p>
          <a:p>
            <a:pPr marL="285750" indent="-285750">
              <a:buFont typeface="Arial" panose="020B0604020202020204" pitchFamily="34" charset="0"/>
              <a:buChar char="•"/>
            </a:pPr>
            <a:r>
              <a:rPr lang="en-US" sz="1600" b="1" dirty="0"/>
              <a:t>Apr 2020 12MMA LUC employment 16.18 million</a:t>
            </a:r>
          </a:p>
          <a:p>
            <a:pPr marL="285750" indent="-285750">
              <a:buFont typeface="Arial" panose="020B0604020202020204" pitchFamily="34" charset="0"/>
              <a:buChar char="•"/>
            </a:pPr>
            <a:r>
              <a:rPr lang="en-US" sz="1600" b="1" dirty="0"/>
              <a:t>May 2020 12MMA LUC employment 16.00 million</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600" b="1" dirty="0"/>
              <a:t>Feb 2020 12MMA RST employment 2.66 million</a:t>
            </a:r>
          </a:p>
          <a:p>
            <a:pPr marL="285750" indent="-285750">
              <a:buFont typeface="Arial" panose="020B0604020202020204" pitchFamily="34" charset="0"/>
              <a:buChar char="•"/>
            </a:pPr>
            <a:r>
              <a:rPr lang="en-US" sz="1600" b="1" dirty="0"/>
              <a:t>Mar 2020 12MMA RST employment 2.65 million</a:t>
            </a:r>
          </a:p>
          <a:p>
            <a:pPr marL="285750" indent="-285750">
              <a:buFont typeface="Arial" panose="020B0604020202020204" pitchFamily="34" charset="0"/>
              <a:buChar char="•"/>
            </a:pPr>
            <a:r>
              <a:rPr lang="en-US" sz="1600" b="1" dirty="0"/>
              <a:t>Apr 2020 12MMA RST employment 2.61 million</a:t>
            </a:r>
          </a:p>
          <a:p>
            <a:pPr marL="285750" indent="-285750">
              <a:buFont typeface="Arial" panose="020B0604020202020204" pitchFamily="34" charset="0"/>
              <a:buChar char="•"/>
            </a:pPr>
            <a:r>
              <a:rPr lang="en-US" sz="1600" b="1" dirty="0"/>
              <a:t>May 2020 12MMA RST employment 2.58 million</a:t>
            </a:r>
          </a:p>
          <a:p>
            <a:endParaRPr lang="en-US" sz="1600" b="1" dirty="0"/>
          </a:p>
          <a:p>
            <a:pPr marL="285750" indent="-285750">
              <a:buFont typeface="Arial" panose="020B0604020202020204" pitchFamily="34" charset="0"/>
              <a:buChar char="•"/>
            </a:pPr>
            <a:r>
              <a:rPr lang="en-US" sz="1600" b="1" dirty="0"/>
              <a:t>Percent change (using difference of logs) compared to same month in previous year (using 12MMA):</a:t>
            </a:r>
          </a:p>
          <a:p>
            <a:pPr marL="742950" lvl="1" indent="-285750">
              <a:buFont typeface="Arial" panose="020B0604020202020204" pitchFamily="34" charset="0"/>
              <a:buChar char="•"/>
            </a:pPr>
            <a:r>
              <a:rPr lang="en-US" sz="1600" b="1" dirty="0"/>
              <a:t>Feb 2019 to Feb 2020 in LUC = +2.5%</a:t>
            </a:r>
          </a:p>
          <a:p>
            <a:pPr marL="742950" lvl="1" indent="-285750">
              <a:buFont typeface="Arial" panose="020B0604020202020204" pitchFamily="34" charset="0"/>
              <a:buChar char="•"/>
            </a:pPr>
            <a:r>
              <a:rPr lang="en-US" sz="1600" b="1" dirty="0"/>
              <a:t>Mar 2019 to Mar 2020 in LUC = +1.9%</a:t>
            </a:r>
          </a:p>
          <a:p>
            <a:pPr marL="742950" lvl="1" indent="-285750">
              <a:buFont typeface="Arial" panose="020B0604020202020204" pitchFamily="34" charset="0"/>
              <a:buChar char="•"/>
            </a:pPr>
            <a:r>
              <a:rPr lang="en-US" sz="1600" b="1" dirty="0"/>
              <a:t>Apr 2019 to Apr 2020 in LUC =  +0.5%</a:t>
            </a:r>
          </a:p>
          <a:p>
            <a:pPr marL="742950" lvl="1" indent="-285750">
              <a:buFont typeface="Arial" panose="020B0604020202020204" pitchFamily="34" charset="0"/>
              <a:buChar char="•"/>
            </a:pPr>
            <a:r>
              <a:rPr lang="en-US" sz="1600" b="1" dirty="0"/>
              <a:t>May 2019 to May 2020 in LUC = -1.0%</a:t>
            </a:r>
          </a:p>
          <a:p>
            <a:pPr marL="742950" lvl="1" indent="-285750">
              <a:buFont typeface="Arial" panose="020B0604020202020204" pitchFamily="34" charset="0"/>
              <a:buChar char="•"/>
            </a:pPr>
            <a:endParaRPr lang="en-US" sz="500" b="1" dirty="0"/>
          </a:p>
          <a:p>
            <a:pPr marL="742950" lvl="1" indent="-285750">
              <a:buFont typeface="Arial" panose="020B0604020202020204" pitchFamily="34" charset="0"/>
              <a:buChar char="•"/>
            </a:pPr>
            <a:r>
              <a:rPr lang="en-US" sz="1600" b="1" dirty="0"/>
              <a:t>Feb 2019 to Feb 2020 in RST = -0.9%</a:t>
            </a:r>
          </a:p>
          <a:p>
            <a:pPr marL="742950" lvl="1" indent="-285750">
              <a:buFont typeface="Arial" panose="020B0604020202020204" pitchFamily="34" charset="0"/>
              <a:buChar char="•"/>
            </a:pPr>
            <a:r>
              <a:rPr lang="en-US" sz="1600" b="1" dirty="0"/>
              <a:t>Mar 2019 to Mar 2020 in RST = -1.2%</a:t>
            </a:r>
          </a:p>
          <a:p>
            <a:pPr marL="742950" lvl="1" indent="-285750">
              <a:buFont typeface="Arial" panose="020B0604020202020204" pitchFamily="34" charset="0"/>
              <a:buChar char="•"/>
            </a:pPr>
            <a:r>
              <a:rPr lang="en-US" sz="1600" b="1" dirty="0"/>
              <a:t>Apr 2019 to Apr 2020 in RST =  -2.4%</a:t>
            </a:r>
          </a:p>
          <a:p>
            <a:pPr marL="742950" lvl="1" indent="-285750">
              <a:buFont typeface="Arial" panose="020B0604020202020204" pitchFamily="34" charset="0"/>
              <a:buChar char="•"/>
            </a:pPr>
            <a:r>
              <a:rPr lang="en-US" sz="1600" b="1" dirty="0"/>
              <a:t>May 2019 to May 2020 in RST = -3.4%</a:t>
            </a:r>
          </a:p>
        </p:txBody>
      </p:sp>
    </p:spTree>
    <p:extLst>
      <p:ext uri="{BB962C8B-B14F-4D97-AF65-F5344CB8AC3E}">
        <p14:creationId xmlns:p14="http://schemas.microsoft.com/office/powerpoint/2010/main" val="96705996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11</a:t>
            </a:fld>
            <a:endParaRPr lang="en-US" altLang="en-US" sz="1400" dirty="0"/>
          </a:p>
        </p:txBody>
      </p:sp>
      <p:pic>
        <p:nvPicPr>
          <p:cNvPr id="2" name="Picture 1">
            <a:extLst>
              <a:ext uri="{FF2B5EF4-FFF2-40B4-BE49-F238E27FC236}">
                <a16:creationId xmlns:a16="http://schemas.microsoft.com/office/drawing/2014/main" id="{E1A7464E-6C93-4C60-8363-6BCC38825590}"/>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137127723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12</a:t>
            </a:fld>
            <a:endParaRPr lang="en-US" altLang="en-US" sz="1400" dirty="0"/>
          </a:p>
        </p:txBody>
      </p:sp>
      <p:pic>
        <p:nvPicPr>
          <p:cNvPr id="2" name="Picture 1">
            <a:extLst>
              <a:ext uri="{FF2B5EF4-FFF2-40B4-BE49-F238E27FC236}">
                <a16:creationId xmlns:a16="http://schemas.microsoft.com/office/drawing/2014/main" id="{5D4B09AC-D1BD-41EF-8604-47C4FAF99A02}"/>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407914768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13</a:t>
            </a:fld>
            <a:endParaRPr lang="en-US" altLang="en-US" sz="1400" dirty="0"/>
          </a:p>
        </p:txBody>
      </p:sp>
      <p:pic>
        <p:nvPicPr>
          <p:cNvPr id="2" name="Picture 1">
            <a:extLst>
              <a:ext uri="{FF2B5EF4-FFF2-40B4-BE49-F238E27FC236}">
                <a16:creationId xmlns:a16="http://schemas.microsoft.com/office/drawing/2014/main" id="{1D2C9E30-8B0E-4AB4-80CC-43F46A6E6689}"/>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229103799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14</a:t>
            </a:fld>
            <a:endParaRPr lang="en-US" altLang="en-US" sz="1400" dirty="0"/>
          </a:p>
        </p:txBody>
      </p:sp>
      <p:pic>
        <p:nvPicPr>
          <p:cNvPr id="2" name="Picture 1">
            <a:extLst>
              <a:ext uri="{FF2B5EF4-FFF2-40B4-BE49-F238E27FC236}">
                <a16:creationId xmlns:a16="http://schemas.microsoft.com/office/drawing/2014/main" id="{4CB0E800-8FD1-42B4-A69B-6EB2340A2B5F}"/>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81484044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15</a:t>
            </a:fld>
            <a:endParaRPr lang="en-US" altLang="en-US" sz="1400" dirty="0"/>
          </a:p>
        </p:txBody>
      </p:sp>
      <p:pic>
        <p:nvPicPr>
          <p:cNvPr id="2" name="Picture 1">
            <a:extLst>
              <a:ext uri="{FF2B5EF4-FFF2-40B4-BE49-F238E27FC236}">
                <a16:creationId xmlns:a16="http://schemas.microsoft.com/office/drawing/2014/main" id="{E2632BFF-52C4-4664-A113-BFE849E047BD}"/>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144202382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16</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609600" y="381000"/>
            <a:ext cx="8001000" cy="5570756"/>
          </a:xfrm>
          <a:prstGeom prst="rect">
            <a:avLst/>
          </a:prstGeom>
          <a:noFill/>
        </p:spPr>
        <p:txBody>
          <a:bodyPr wrap="square" rtlCol="0">
            <a:spAutoFit/>
          </a:bodyPr>
          <a:lstStyle/>
          <a:p>
            <a:pPr algn="ctr"/>
            <a:r>
              <a:rPr lang="en-US" sz="2400" b="1" dirty="0"/>
              <a:t>Trends and change </a:t>
            </a:r>
            <a:endParaRPr lang="en-US" sz="2400" b="1" dirty="0">
              <a:solidFill>
                <a:srgbClr val="FF0000"/>
              </a:solidFill>
            </a:endParaRPr>
          </a:p>
          <a:p>
            <a:pPr algn="ctr"/>
            <a:r>
              <a:rPr lang="en-US" sz="2400" b="1" dirty="0">
                <a:solidFill>
                  <a:srgbClr val="FF0000"/>
                </a:solidFill>
              </a:rPr>
              <a:t>comparing current month with the average for the same month in the three previous years </a:t>
            </a:r>
          </a:p>
          <a:p>
            <a:pPr algn="ctr"/>
            <a:r>
              <a:rPr lang="en-US" sz="2400" b="1" dirty="0"/>
              <a:t>in</a:t>
            </a:r>
          </a:p>
          <a:p>
            <a:pPr algn="ctr"/>
            <a:r>
              <a:rPr lang="en-US" sz="2000" b="1" dirty="0"/>
              <a:t>LUC: Larger urban centres and RST: Rural and small town areas</a:t>
            </a:r>
          </a:p>
          <a:p>
            <a:pPr algn="ctr"/>
            <a:endParaRPr lang="en-US" sz="2000" b="1" dirty="0"/>
          </a:p>
          <a:p>
            <a:pPr marL="285750" indent="-285750">
              <a:buFont typeface="Arial" panose="020B0604020202020204" pitchFamily="34" charset="0"/>
              <a:buChar char="•"/>
            </a:pPr>
            <a:r>
              <a:rPr lang="en-US" sz="2000" b="1" dirty="0"/>
              <a:t>Percent change (using difference of logs):</a:t>
            </a:r>
          </a:p>
          <a:p>
            <a:pPr algn="ctr"/>
            <a:endParaRPr lang="en-US" sz="2000" b="1" dirty="0"/>
          </a:p>
          <a:p>
            <a:pPr marL="285750" indent="-285750">
              <a:buFont typeface="Arial" panose="020B0604020202020204" pitchFamily="34" charset="0"/>
              <a:buChar char="•"/>
            </a:pPr>
            <a:r>
              <a:rPr lang="en-US" b="1" dirty="0"/>
              <a:t>Feb 2020 – LUC =  +4.0%</a:t>
            </a:r>
          </a:p>
          <a:p>
            <a:pPr marL="285750" indent="-285750">
              <a:buFont typeface="Arial" panose="020B0604020202020204" pitchFamily="34" charset="0"/>
              <a:buChar char="•"/>
            </a:pPr>
            <a:r>
              <a:rPr lang="en-US" b="1" dirty="0"/>
              <a:t>Mar 2020 – LUC =  -2.3%</a:t>
            </a:r>
          </a:p>
          <a:p>
            <a:pPr marL="285750" indent="-285750">
              <a:buFont typeface="Arial" panose="020B0604020202020204" pitchFamily="34" charset="0"/>
              <a:buChar char="•"/>
            </a:pPr>
            <a:r>
              <a:rPr lang="en-US" b="1" dirty="0"/>
              <a:t>Apr 2020 – LUC = -13.7%</a:t>
            </a:r>
          </a:p>
          <a:p>
            <a:pPr marL="285750" indent="-285750">
              <a:buFont typeface="Arial" panose="020B0604020202020204" pitchFamily="34" charset="0"/>
              <a:buChar char="•"/>
            </a:pPr>
            <a:r>
              <a:rPr lang="en-US" b="1" dirty="0"/>
              <a:t>May 2020 – LUC = -12.2%</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Feb 2020 – RST =  -1.6%</a:t>
            </a:r>
          </a:p>
          <a:p>
            <a:pPr marL="285750" indent="-285750">
              <a:buFont typeface="Arial" panose="020B0604020202020204" pitchFamily="34" charset="0"/>
              <a:buChar char="•"/>
            </a:pPr>
            <a:r>
              <a:rPr lang="en-US" b="1" dirty="0"/>
              <a:t>Mar 2020 – RST =  -5.0%</a:t>
            </a:r>
          </a:p>
          <a:p>
            <a:pPr marL="285750" indent="-285750">
              <a:buFont typeface="Arial" panose="020B0604020202020204" pitchFamily="34" charset="0"/>
              <a:buChar char="•"/>
            </a:pPr>
            <a:r>
              <a:rPr lang="en-US" b="1" dirty="0"/>
              <a:t>Apr 2020 – RST = -17.8%</a:t>
            </a:r>
          </a:p>
          <a:p>
            <a:pPr marL="285750" indent="-285750">
              <a:buFont typeface="Arial" panose="020B0604020202020204" pitchFamily="34" charset="0"/>
              <a:buChar char="•"/>
            </a:pPr>
            <a:r>
              <a:rPr lang="en-US" b="1" dirty="0"/>
              <a:t>May 2020 – RST = -15.0%</a:t>
            </a:r>
          </a:p>
          <a:p>
            <a:pPr lvl="1"/>
            <a:endParaRPr lang="en-US" b="1" dirty="0"/>
          </a:p>
        </p:txBody>
      </p:sp>
    </p:spTree>
    <p:extLst>
      <p:ext uri="{BB962C8B-B14F-4D97-AF65-F5344CB8AC3E}">
        <p14:creationId xmlns:p14="http://schemas.microsoft.com/office/powerpoint/2010/main" val="70768389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17</a:t>
            </a:fld>
            <a:endParaRPr lang="en-US" altLang="en-US" sz="1400" dirty="0"/>
          </a:p>
        </p:txBody>
      </p:sp>
      <p:pic>
        <p:nvPicPr>
          <p:cNvPr id="3" name="Picture 2">
            <a:extLst>
              <a:ext uri="{FF2B5EF4-FFF2-40B4-BE49-F238E27FC236}">
                <a16:creationId xmlns:a16="http://schemas.microsoft.com/office/drawing/2014/main" id="{A90279DA-75D1-426B-9EE2-A782590C85C1}"/>
              </a:ext>
            </a:extLst>
          </p:cNvPr>
          <p:cNvPicPr>
            <a:picLocks noChangeAspect="1"/>
          </p:cNvPicPr>
          <p:nvPr/>
        </p:nvPicPr>
        <p:blipFill>
          <a:blip r:embed="rId2"/>
          <a:stretch>
            <a:fillRect/>
          </a:stretch>
        </p:blipFill>
        <p:spPr>
          <a:xfrm>
            <a:off x="250698" y="0"/>
            <a:ext cx="8642604" cy="6275832"/>
          </a:xfrm>
          <a:prstGeom prst="rect">
            <a:avLst/>
          </a:prstGeom>
        </p:spPr>
      </p:pic>
    </p:spTree>
    <p:extLst>
      <p:ext uri="{BB962C8B-B14F-4D97-AF65-F5344CB8AC3E}">
        <p14:creationId xmlns:p14="http://schemas.microsoft.com/office/powerpoint/2010/main" val="287602952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18</a:t>
            </a:fld>
            <a:endParaRPr lang="en-US" altLang="en-US" sz="1400" dirty="0"/>
          </a:p>
        </p:txBody>
      </p:sp>
      <p:pic>
        <p:nvPicPr>
          <p:cNvPr id="2" name="Picture 1">
            <a:extLst>
              <a:ext uri="{FF2B5EF4-FFF2-40B4-BE49-F238E27FC236}">
                <a16:creationId xmlns:a16="http://schemas.microsoft.com/office/drawing/2014/main" id="{61556AE6-7D50-4D45-9EED-F235E00C6E57}"/>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337066927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19</a:t>
            </a:fld>
            <a:endParaRPr lang="en-US" altLang="en-US" sz="1400" dirty="0"/>
          </a:p>
        </p:txBody>
      </p:sp>
      <p:pic>
        <p:nvPicPr>
          <p:cNvPr id="2" name="Picture 1">
            <a:extLst>
              <a:ext uri="{FF2B5EF4-FFF2-40B4-BE49-F238E27FC236}">
                <a16:creationId xmlns:a16="http://schemas.microsoft.com/office/drawing/2014/main" id="{C446C393-B3C0-4753-ACD0-CFBCE275BAC2}"/>
              </a:ext>
            </a:extLst>
          </p:cNvPr>
          <p:cNvPicPr>
            <a:picLocks noChangeAspect="1"/>
          </p:cNvPicPr>
          <p:nvPr/>
        </p:nvPicPr>
        <p:blipFill>
          <a:blip r:embed="rId2"/>
          <a:stretch>
            <a:fillRect/>
          </a:stretch>
        </p:blipFill>
        <p:spPr>
          <a:xfrm>
            <a:off x="250698" y="0"/>
            <a:ext cx="8642604" cy="6275832"/>
          </a:xfrm>
          <a:prstGeom prst="rect">
            <a:avLst/>
          </a:prstGeom>
        </p:spPr>
      </p:pic>
    </p:spTree>
    <p:extLst>
      <p:ext uri="{BB962C8B-B14F-4D97-AF65-F5344CB8AC3E}">
        <p14:creationId xmlns:p14="http://schemas.microsoft.com/office/powerpoint/2010/main" val="154018475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a:t>
            </a:fld>
            <a:endParaRPr lang="en-US" altLang="en-US" sz="1400" dirty="0"/>
          </a:p>
        </p:txBody>
      </p:sp>
      <p:sp>
        <p:nvSpPr>
          <p:cNvPr id="3" name="TextBox 2">
            <a:extLst>
              <a:ext uri="{FF2B5EF4-FFF2-40B4-BE49-F238E27FC236}">
                <a16:creationId xmlns:a16="http://schemas.microsoft.com/office/drawing/2014/main" id="{2205B14E-03BE-4EF8-B642-4FDDAC04DFF0}"/>
              </a:ext>
            </a:extLst>
          </p:cNvPr>
          <p:cNvSpPr txBox="1"/>
          <p:nvPr/>
        </p:nvSpPr>
        <p:spPr>
          <a:xfrm>
            <a:off x="457200" y="304800"/>
            <a:ext cx="8229600" cy="5324535"/>
          </a:xfrm>
          <a:prstGeom prst="rect">
            <a:avLst/>
          </a:prstGeom>
          <a:noFill/>
        </p:spPr>
        <p:txBody>
          <a:bodyPr wrap="square" rtlCol="0">
            <a:spAutoFit/>
          </a:bodyPr>
          <a:lstStyle/>
          <a:p>
            <a:pPr algn="ctr"/>
            <a:r>
              <a:rPr lang="en-US" sz="2400" b="1" dirty="0"/>
              <a:t>Employment in rural and small town areas </a:t>
            </a:r>
          </a:p>
          <a:p>
            <a:endParaRPr lang="en-US" sz="2000" b="1" dirty="0">
              <a:hlinkClick r:id="rId2" action="ppaction://hlinksldjump"/>
            </a:endParaRPr>
          </a:p>
          <a:p>
            <a:pPr marL="342900" indent="-342900">
              <a:buFont typeface="+mj-lt"/>
              <a:buAutoNum type="alphaUcPeriod"/>
            </a:pPr>
            <a:r>
              <a:rPr lang="en-US" sz="2000" b="1" dirty="0">
                <a:hlinkClick r:id="rId2" action="ppaction://hlinksldjump"/>
              </a:rPr>
              <a:t>Key findings</a:t>
            </a:r>
            <a:endParaRPr lang="en-US" sz="2000" b="1" dirty="0"/>
          </a:p>
          <a:p>
            <a:pPr marL="342900" indent="-342900">
              <a:buFont typeface="+mj-lt"/>
              <a:buAutoNum type="alphaUcPeriod"/>
            </a:pPr>
            <a:r>
              <a:rPr lang="en-US" sz="2000" b="1" dirty="0">
                <a:hlinkClick r:id="rId3" action="ppaction://hlinksldjump"/>
              </a:rPr>
              <a:t>Introduction -- COVID-19 timeline</a:t>
            </a:r>
            <a:endParaRPr lang="en-US" sz="2000" b="1" dirty="0"/>
          </a:p>
          <a:p>
            <a:pPr marL="342900" indent="-342900">
              <a:buFont typeface="+mj-lt"/>
              <a:buAutoNum type="alphaUcPeriod"/>
            </a:pPr>
            <a:r>
              <a:rPr lang="en-US" sz="2000" b="1" dirty="0">
                <a:hlinkClick r:id="rId4" action="ppaction://hlinksldjump"/>
              </a:rPr>
              <a:t>Definitions</a:t>
            </a:r>
            <a:endParaRPr lang="en-US" sz="2000" b="1" dirty="0"/>
          </a:p>
          <a:p>
            <a:pPr marL="342900" indent="-342900">
              <a:buFont typeface="+mj-lt"/>
              <a:buAutoNum type="alphaUcPeriod"/>
            </a:pPr>
            <a:r>
              <a:rPr lang="en-US" sz="2000" b="1" dirty="0"/>
              <a:t>Canada: 3 measures of number &amp; change in number employed</a:t>
            </a:r>
          </a:p>
          <a:p>
            <a:pPr marL="914400" lvl="1" indent="-457200">
              <a:buFont typeface="+mj-lt"/>
              <a:buAutoNum type="arabicPeriod"/>
            </a:pPr>
            <a:r>
              <a:rPr lang="en-US" sz="2000" b="1" dirty="0">
                <a:hlinkClick r:id="rId5" action="ppaction://hlinksldjump"/>
              </a:rPr>
              <a:t>Trends and change using a 12-month moving average</a:t>
            </a:r>
            <a:endParaRPr lang="en-US" sz="2000" b="1" dirty="0"/>
          </a:p>
          <a:p>
            <a:pPr marL="800100" lvl="1" indent="-342900">
              <a:buFont typeface="+mj-lt"/>
              <a:buAutoNum type="arabicPeriod"/>
            </a:pPr>
            <a:r>
              <a:rPr lang="en-US" sz="2000" b="1" dirty="0">
                <a:hlinkClick r:id="rId6" action="ppaction://hlinksldjump"/>
              </a:rPr>
              <a:t>Change comparing a given month to the average for the same month in the three previous years</a:t>
            </a:r>
            <a:endParaRPr lang="en-US" sz="2000" b="1" dirty="0"/>
          </a:p>
          <a:p>
            <a:pPr marL="800100" lvl="1" indent="-342900">
              <a:buFont typeface="+mj-lt"/>
              <a:buAutoNum type="arabicPeriod"/>
            </a:pPr>
            <a:r>
              <a:rPr lang="en-US" sz="2000" b="1" dirty="0">
                <a:hlinkClick r:id="rId6" action="ppaction://hlinksldjump"/>
              </a:rPr>
              <a:t>Change on a month-to-month basis</a:t>
            </a:r>
            <a:endParaRPr lang="en-US" sz="2000" b="1" dirty="0"/>
          </a:p>
          <a:p>
            <a:r>
              <a:rPr lang="en-US" sz="2000" b="1" dirty="0"/>
              <a:t>C. </a:t>
            </a:r>
            <a:r>
              <a:rPr lang="en-US" sz="2000" b="1" dirty="0">
                <a:hlinkClick r:id="rId7" action="ppaction://hlinksldjump"/>
              </a:rPr>
              <a:t>Change in number employed by province</a:t>
            </a:r>
            <a:endParaRPr lang="en-US" sz="2000" b="1" dirty="0"/>
          </a:p>
          <a:p>
            <a:r>
              <a:rPr lang="en-US" sz="2000" b="1" dirty="0"/>
              <a:t>D. </a:t>
            </a:r>
            <a:r>
              <a:rPr lang="en-US" sz="2000" b="1" dirty="0">
                <a:hlinkClick r:id="rId8" action="ppaction://hlinksldjump"/>
              </a:rPr>
              <a:t>Change in number employed by industry sector</a:t>
            </a:r>
            <a:endParaRPr lang="en-US" sz="2000" b="1" dirty="0"/>
          </a:p>
          <a:p>
            <a:r>
              <a:rPr lang="en-US" sz="2000" b="1" dirty="0"/>
              <a:t>E. </a:t>
            </a:r>
            <a:r>
              <a:rPr lang="en-US" sz="2000" b="1" dirty="0">
                <a:hlinkClick r:id="rId9" action="ppaction://hlinksldjump"/>
              </a:rPr>
              <a:t>Percentage point change in employment rates by age and sex</a:t>
            </a:r>
            <a:endParaRPr lang="en-US" sz="2000" b="1" dirty="0"/>
          </a:p>
          <a:p>
            <a:r>
              <a:rPr lang="en-US" sz="2000" b="1" dirty="0"/>
              <a:t>F. </a:t>
            </a:r>
            <a:r>
              <a:rPr lang="en-US" sz="2000" b="1" dirty="0">
                <a:hlinkClick r:id="rId10" action="ppaction://hlinksldjump"/>
              </a:rPr>
              <a:t>Context</a:t>
            </a:r>
            <a:endParaRPr lang="en-US" sz="2000" b="1" dirty="0"/>
          </a:p>
          <a:p>
            <a:pPr marL="342900" indent="-342900">
              <a:buFont typeface="+mj-lt"/>
              <a:buAutoNum type="alphaUcPeriod"/>
            </a:pPr>
            <a:endParaRPr lang="en-US" sz="2000" b="1"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368351647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20</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01000" cy="6771084"/>
          </a:xfrm>
          <a:prstGeom prst="rect">
            <a:avLst/>
          </a:prstGeom>
          <a:noFill/>
        </p:spPr>
        <p:txBody>
          <a:bodyPr wrap="square" rtlCol="0">
            <a:spAutoFit/>
          </a:bodyPr>
          <a:lstStyle/>
          <a:p>
            <a:pPr algn="ctr"/>
            <a:r>
              <a:rPr lang="en-US" sz="2400" b="1" dirty="0"/>
              <a:t>Trends and change </a:t>
            </a:r>
          </a:p>
          <a:p>
            <a:pPr algn="ctr"/>
            <a:r>
              <a:rPr lang="en-US" sz="2400" b="1" dirty="0">
                <a:solidFill>
                  <a:srgbClr val="FF0000"/>
                </a:solidFill>
              </a:rPr>
              <a:t>based on a month-to-month comparison </a:t>
            </a:r>
          </a:p>
          <a:p>
            <a:pPr algn="ctr"/>
            <a:r>
              <a:rPr lang="en-US" sz="2400" b="1" dirty="0"/>
              <a:t>in</a:t>
            </a:r>
          </a:p>
          <a:p>
            <a:pPr algn="ctr"/>
            <a:r>
              <a:rPr lang="en-US" sz="2000" b="1" dirty="0"/>
              <a:t>LUC: Larger urban centres and RST: Rural and small town areas</a:t>
            </a:r>
          </a:p>
          <a:p>
            <a:pPr algn="ctr"/>
            <a:endParaRPr lang="en-US" sz="2000" b="1" dirty="0"/>
          </a:p>
          <a:p>
            <a:pPr algn="ctr"/>
            <a:endParaRPr lang="en-US" sz="2000" b="1" dirty="0"/>
          </a:p>
          <a:p>
            <a:pPr marL="285750" indent="-285750">
              <a:buFont typeface="Arial" panose="020B0604020202020204" pitchFamily="34" charset="0"/>
              <a:buChar char="•"/>
            </a:pPr>
            <a:r>
              <a:rPr lang="en-US" b="1" dirty="0"/>
              <a:t>Percent change (using difference of logs) from previous month:</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Jan 2020 to Feb 2020 in LUC =  +0.5%</a:t>
            </a:r>
          </a:p>
          <a:p>
            <a:pPr marL="742950" lvl="1" indent="-285750">
              <a:buFont typeface="Arial" panose="020B0604020202020204" pitchFamily="34" charset="0"/>
              <a:buChar char="•"/>
            </a:pPr>
            <a:r>
              <a:rPr lang="en-US" b="1" dirty="0"/>
              <a:t>Feb 2020 to Mar 2020 in LUC =  -6.2%</a:t>
            </a:r>
          </a:p>
          <a:p>
            <a:pPr marL="742950" lvl="1" indent="-285750">
              <a:buFont typeface="Arial" panose="020B0604020202020204" pitchFamily="34" charset="0"/>
              <a:buChar char="•"/>
            </a:pPr>
            <a:r>
              <a:rPr lang="en-US" b="1" dirty="0"/>
              <a:t>Mar 2020 to Apr 2020 in LUC = -10.6%</a:t>
            </a:r>
          </a:p>
          <a:p>
            <a:pPr marL="742950" lvl="1" indent="-285750">
              <a:buFont typeface="Arial" panose="020B0604020202020204" pitchFamily="34" charset="0"/>
              <a:buChar char="•"/>
            </a:pPr>
            <a:r>
              <a:rPr lang="en-US" b="1" dirty="0"/>
              <a:t>Apr 2020 to May 2020 in LUC = +3.3%</a:t>
            </a:r>
          </a:p>
          <a:p>
            <a:pPr marL="742950" lvl="1" indent="-285750">
              <a:buFont typeface="Arial" panose="020B0604020202020204" pitchFamily="34" charset="0"/>
              <a:buChar char="•"/>
            </a:pPr>
            <a:endParaRPr lang="en-US" sz="600" b="1" dirty="0"/>
          </a:p>
          <a:p>
            <a:pPr marL="742950" lvl="1" indent="-285750">
              <a:buFont typeface="Arial" panose="020B0604020202020204" pitchFamily="34" charset="0"/>
              <a:buChar char="•"/>
            </a:pPr>
            <a:r>
              <a:rPr lang="en-US" b="1" dirty="0">
                <a:solidFill>
                  <a:srgbClr val="FF0000"/>
                </a:solidFill>
              </a:rPr>
              <a:t>Feb 2020 to May 2020 in LUC = -13.5%</a:t>
            </a:r>
          </a:p>
          <a:p>
            <a:pPr marL="742950" lvl="1" indent="-285750">
              <a:buFont typeface="Arial" panose="020B0604020202020204" pitchFamily="34" charset="0"/>
              <a:buChar char="•"/>
            </a:pPr>
            <a:endParaRPr lang="en-US" sz="800" b="1" dirty="0"/>
          </a:p>
          <a:p>
            <a:pPr marL="742950" lvl="1" indent="-285750">
              <a:buFont typeface="Arial" panose="020B0604020202020204" pitchFamily="34" charset="0"/>
              <a:buChar char="•"/>
            </a:pPr>
            <a:r>
              <a:rPr lang="en-US" b="1" dirty="0"/>
              <a:t>Jan 2020 to Feb 2020 in RST =  -0.1%</a:t>
            </a:r>
          </a:p>
          <a:p>
            <a:pPr marL="742950" lvl="1" indent="-285750">
              <a:buFont typeface="Arial" panose="020B0604020202020204" pitchFamily="34" charset="0"/>
              <a:buChar char="•"/>
            </a:pPr>
            <a:r>
              <a:rPr lang="en-US" b="1" dirty="0"/>
              <a:t>Feb 2020 to Mar 2020 in RST =  -3.2%</a:t>
            </a:r>
          </a:p>
          <a:p>
            <a:pPr marL="742950" lvl="1" indent="-285750">
              <a:buFont typeface="Arial" panose="020B0604020202020204" pitchFamily="34" charset="0"/>
              <a:buChar char="•"/>
            </a:pPr>
            <a:r>
              <a:rPr lang="en-US" b="1" dirty="0"/>
              <a:t>Mar 2020 to Apr 2020 in RST = -13.9%</a:t>
            </a:r>
          </a:p>
          <a:p>
            <a:pPr marL="742950" lvl="1" indent="-285750">
              <a:buFont typeface="Arial" panose="020B0604020202020204" pitchFamily="34" charset="0"/>
              <a:buChar char="•"/>
            </a:pPr>
            <a:r>
              <a:rPr lang="en-US" b="1" dirty="0"/>
              <a:t>Apr 2020 to May 2020 in RST = +7.1%</a:t>
            </a:r>
          </a:p>
          <a:p>
            <a:pPr marL="742950" lvl="1" indent="-285750">
              <a:buFont typeface="Arial" panose="020B0604020202020204" pitchFamily="34" charset="0"/>
              <a:buChar char="•"/>
            </a:pPr>
            <a:endParaRPr lang="en-US" sz="800" b="1" dirty="0"/>
          </a:p>
          <a:p>
            <a:pPr marL="742950" lvl="1" indent="-285750">
              <a:buFont typeface="Arial" panose="020B0604020202020204" pitchFamily="34" charset="0"/>
              <a:buChar char="•"/>
            </a:pPr>
            <a:r>
              <a:rPr lang="en-US" b="1" dirty="0">
                <a:solidFill>
                  <a:srgbClr val="FF0000"/>
                </a:solidFill>
              </a:rPr>
              <a:t>Feb 2020 to May 2020 in RST = -9.1%</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49847906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21</a:t>
            </a:fld>
            <a:endParaRPr lang="en-US" altLang="en-US" sz="1400" dirty="0"/>
          </a:p>
        </p:txBody>
      </p:sp>
      <p:pic>
        <p:nvPicPr>
          <p:cNvPr id="2" name="Picture 1">
            <a:extLst>
              <a:ext uri="{FF2B5EF4-FFF2-40B4-BE49-F238E27FC236}">
                <a16:creationId xmlns:a16="http://schemas.microsoft.com/office/drawing/2014/main" id="{1B924CF6-429B-402C-8F83-BB30BDF20EAA}"/>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9524948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22</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01000" cy="3585597"/>
          </a:xfrm>
          <a:prstGeom prst="rect">
            <a:avLst/>
          </a:prstGeom>
          <a:noFill/>
        </p:spPr>
        <p:txBody>
          <a:bodyPr wrap="square" rtlCol="0">
            <a:spAutoFit/>
          </a:bodyPr>
          <a:lstStyle/>
          <a:p>
            <a:pPr algn="ctr"/>
            <a:r>
              <a:rPr lang="en-US" sz="2400" b="1" dirty="0"/>
              <a:t>Trends and change </a:t>
            </a:r>
          </a:p>
          <a:p>
            <a:pPr algn="ctr"/>
            <a:r>
              <a:rPr lang="en-US" sz="2400" b="1" dirty="0">
                <a:solidFill>
                  <a:srgbClr val="FF0000"/>
                </a:solidFill>
              </a:rPr>
              <a:t>by province </a:t>
            </a:r>
            <a:r>
              <a:rPr lang="en-US" sz="2400" b="1" dirty="0"/>
              <a:t>in</a:t>
            </a:r>
          </a:p>
          <a:p>
            <a:pPr algn="ctr"/>
            <a:endParaRPr lang="en-US" sz="500" b="1" dirty="0"/>
          </a:p>
          <a:p>
            <a:pPr algn="ctr"/>
            <a:r>
              <a:rPr lang="en-US" sz="2000" b="1" dirty="0"/>
              <a:t>LUC: Larger urban centres and RST: Rural and small town areas</a:t>
            </a:r>
          </a:p>
          <a:p>
            <a:pPr algn="ctr"/>
            <a:endParaRPr lang="en-US" sz="1600" b="1" dirty="0"/>
          </a:p>
          <a:p>
            <a:pPr marL="285750" indent="-285750">
              <a:buFont typeface="Arial" panose="020B0604020202020204" pitchFamily="34" charset="0"/>
              <a:buChar char="•"/>
            </a:pPr>
            <a:r>
              <a:rPr lang="en-US" sz="1600" b="1" dirty="0"/>
              <a:t>From </a:t>
            </a:r>
            <a:r>
              <a:rPr lang="en-US" sz="1600" b="1" dirty="0">
                <a:solidFill>
                  <a:srgbClr val="FF0000"/>
                </a:solidFill>
              </a:rPr>
              <a:t>Feb to May 2020</a:t>
            </a:r>
            <a:r>
              <a:rPr lang="en-US" sz="1600" b="1" dirty="0"/>
              <a:t>, provinces ranked by size of the </a:t>
            </a:r>
            <a:r>
              <a:rPr lang="en-US" sz="1600" b="1" dirty="0">
                <a:solidFill>
                  <a:srgbClr val="FF0000"/>
                </a:solidFill>
              </a:rPr>
              <a:t>absolute decline in number employed:</a:t>
            </a:r>
          </a:p>
          <a:p>
            <a:pPr marL="742950" lvl="1" indent="-285750">
              <a:buFont typeface="Arial" panose="020B0604020202020204" pitchFamily="34" charset="0"/>
              <a:buChar char="•"/>
            </a:pPr>
            <a:r>
              <a:rPr lang="en-US" sz="1600" b="1" dirty="0"/>
              <a:t>Quebec, down 107,000 jobs</a:t>
            </a:r>
          </a:p>
          <a:p>
            <a:pPr marL="742950" lvl="1" indent="-285750">
              <a:buFont typeface="Arial" panose="020B0604020202020204" pitchFamily="34" charset="0"/>
              <a:buChar char="•"/>
            </a:pPr>
            <a:r>
              <a:rPr lang="en-US" sz="1600" b="1" dirty="0"/>
              <a:t>Ontario, down 32,000 jobs; and</a:t>
            </a:r>
          </a:p>
          <a:p>
            <a:pPr marL="742950" lvl="1" indent="-285750">
              <a:buFont typeface="Arial" panose="020B0604020202020204" pitchFamily="34" charset="0"/>
              <a:buChar char="•"/>
            </a:pPr>
            <a:r>
              <a:rPr lang="en-US" sz="1600" b="1" dirty="0"/>
              <a:t>Alberta, down 31,000 jobs. </a:t>
            </a:r>
          </a:p>
          <a:p>
            <a:pPr lvl="1"/>
            <a:r>
              <a:rPr lang="en-US" sz="1200" b="1" dirty="0"/>
              <a:t>	(For details, see table in Slide 28)</a:t>
            </a:r>
          </a:p>
          <a:p>
            <a:pPr marL="742950" lvl="1" indent="-285750">
              <a:buFont typeface="Arial" panose="020B0604020202020204" pitchFamily="34" charset="0"/>
              <a:buChar char="•"/>
            </a:pPr>
            <a:endParaRPr lang="en-US" sz="1200" b="1" dirty="0"/>
          </a:p>
          <a:p>
            <a:pPr marL="742950" lvl="1" indent="-285750">
              <a:buFont typeface="Arial" panose="020B0604020202020204" pitchFamily="34" charset="0"/>
              <a:buChar char="•"/>
            </a:pPr>
            <a:endParaRPr lang="en-US" sz="1600" b="1" dirty="0"/>
          </a:p>
          <a:p>
            <a:pPr lvl="1"/>
            <a:endParaRPr lang="en-US" b="1" dirty="0"/>
          </a:p>
        </p:txBody>
      </p:sp>
    </p:spTree>
    <p:extLst>
      <p:ext uri="{BB962C8B-B14F-4D97-AF65-F5344CB8AC3E}">
        <p14:creationId xmlns:p14="http://schemas.microsoft.com/office/powerpoint/2010/main" val="124350756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23</a:t>
            </a:fld>
            <a:endParaRPr lang="en-US" altLang="en-US" sz="1400" dirty="0"/>
          </a:p>
        </p:txBody>
      </p:sp>
      <p:pic>
        <p:nvPicPr>
          <p:cNvPr id="3" name="Picture 2">
            <a:extLst>
              <a:ext uri="{FF2B5EF4-FFF2-40B4-BE49-F238E27FC236}">
                <a16:creationId xmlns:a16="http://schemas.microsoft.com/office/drawing/2014/main" id="{9F3155E6-2A6C-453D-8F29-0DD30CBE19AB}"/>
              </a:ext>
            </a:extLst>
          </p:cNvPr>
          <p:cNvPicPr>
            <a:picLocks noChangeAspect="1"/>
          </p:cNvPicPr>
          <p:nvPr/>
        </p:nvPicPr>
        <p:blipFill>
          <a:blip r:embed="rId2"/>
          <a:stretch>
            <a:fillRect/>
          </a:stretch>
        </p:blipFill>
        <p:spPr>
          <a:xfrm>
            <a:off x="327704" y="448784"/>
            <a:ext cx="8435296" cy="5451953"/>
          </a:xfrm>
          <a:prstGeom prst="rect">
            <a:avLst/>
          </a:prstGeom>
        </p:spPr>
      </p:pic>
    </p:spTree>
    <p:extLst>
      <p:ext uri="{BB962C8B-B14F-4D97-AF65-F5344CB8AC3E}">
        <p14:creationId xmlns:p14="http://schemas.microsoft.com/office/powerpoint/2010/main" val="336883631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24</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01000" cy="3585597"/>
          </a:xfrm>
          <a:prstGeom prst="rect">
            <a:avLst/>
          </a:prstGeom>
          <a:noFill/>
        </p:spPr>
        <p:txBody>
          <a:bodyPr wrap="square" rtlCol="0">
            <a:spAutoFit/>
          </a:bodyPr>
          <a:lstStyle/>
          <a:p>
            <a:pPr algn="ctr"/>
            <a:r>
              <a:rPr lang="en-US" sz="2400" b="1" dirty="0"/>
              <a:t>Trends and change </a:t>
            </a:r>
          </a:p>
          <a:p>
            <a:pPr algn="ctr"/>
            <a:r>
              <a:rPr lang="en-US" sz="2400" b="1" dirty="0">
                <a:solidFill>
                  <a:srgbClr val="FF0000"/>
                </a:solidFill>
              </a:rPr>
              <a:t>by province </a:t>
            </a:r>
            <a:r>
              <a:rPr lang="en-US" sz="2400" b="1" dirty="0"/>
              <a:t>in</a:t>
            </a:r>
          </a:p>
          <a:p>
            <a:pPr algn="ctr"/>
            <a:endParaRPr lang="en-US" sz="500" b="1" dirty="0"/>
          </a:p>
          <a:p>
            <a:pPr algn="ctr"/>
            <a:r>
              <a:rPr lang="en-US" sz="2000" b="1" dirty="0"/>
              <a:t>LUC: Larger urban centres and RST: Rural and small town areas</a:t>
            </a:r>
          </a:p>
          <a:p>
            <a:pPr algn="ctr"/>
            <a:endParaRPr lang="en-US" sz="1600" b="1" dirty="0"/>
          </a:p>
          <a:p>
            <a:pPr marL="285750" indent="-285750">
              <a:buFont typeface="Arial" panose="020B0604020202020204" pitchFamily="34" charset="0"/>
              <a:buChar char="•"/>
            </a:pPr>
            <a:r>
              <a:rPr lang="en-US" sz="1600" b="1" dirty="0"/>
              <a:t>In </a:t>
            </a:r>
            <a:r>
              <a:rPr lang="en-US" sz="1600" b="1" dirty="0">
                <a:solidFill>
                  <a:srgbClr val="FF0000"/>
                </a:solidFill>
              </a:rPr>
              <a:t>May 2020</a:t>
            </a:r>
            <a:r>
              <a:rPr lang="en-US" sz="1600" b="1" dirty="0"/>
              <a:t>, provinces ranked by size of </a:t>
            </a:r>
            <a:r>
              <a:rPr lang="en-US" sz="1600" b="1" dirty="0">
                <a:solidFill>
                  <a:srgbClr val="FF0000"/>
                </a:solidFill>
              </a:rPr>
              <a:t>RST PERCENT decline in employment </a:t>
            </a:r>
            <a:r>
              <a:rPr lang="en-US" sz="1600" b="1" dirty="0"/>
              <a:t>(relative to the average for May 2017, 2018 and 2019) were:</a:t>
            </a:r>
          </a:p>
          <a:p>
            <a:pPr marL="742950" lvl="1" indent="-285750">
              <a:buFont typeface="Arial" panose="020B0604020202020204" pitchFamily="34" charset="0"/>
              <a:buChar char="•"/>
            </a:pPr>
            <a:r>
              <a:rPr lang="en-US" sz="1600" b="1" dirty="0"/>
              <a:t>-20.7% in Alberta;</a:t>
            </a:r>
          </a:p>
          <a:p>
            <a:pPr marL="742950" lvl="1" indent="-285750">
              <a:buFont typeface="Arial" panose="020B0604020202020204" pitchFamily="34" charset="0"/>
              <a:buChar char="•"/>
            </a:pPr>
            <a:r>
              <a:rPr lang="en-US" sz="1600" b="1" dirty="0"/>
              <a:t>-18.2% in Quebec; and</a:t>
            </a:r>
          </a:p>
          <a:p>
            <a:pPr marL="742950" lvl="1" indent="-285750">
              <a:buFont typeface="Arial" panose="020B0604020202020204" pitchFamily="34" charset="0"/>
              <a:buChar char="•"/>
            </a:pPr>
            <a:r>
              <a:rPr lang="en-US" sz="1600" b="1" dirty="0"/>
              <a:t>-16.5% in Newfoundland and Labrador. </a:t>
            </a:r>
          </a:p>
          <a:p>
            <a:pPr marL="742950" lvl="1" indent="-285750">
              <a:buFont typeface="Arial" panose="020B0604020202020204" pitchFamily="34" charset="0"/>
              <a:buChar char="•"/>
            </a:pPr>
            <a:r>
              <a:rPr lang="en-US" sz="1200" b="1" dirty="0"/>
              <a:t>(For details, see table in Slide28)</a:t>
            </a:r>
          </a:p>
          <a:p>
            <a:pPr marL="742950" lvl="1" indent="-285750">
              <a:buFont typeface="Arial" panose="020B0604020202020204" pitchFamily="34" charset="0"/>
              <a:buChar char="•"/>
            </a:pPr>
            <a:endParaRPr lang="en-US" sz="1200" b="1" dirty="0"/>
          </a:p>
          <a:p>
            <a:pPr marL="742950" lvl="1" indent="-285750">
              <a:buFont typeface="Arial" panose="020B0604020202020204" pitchFamily="34" charset="0"/>
              <a:buChar char="•"/>
            </a:pPr>
            <a:endParaRPr lang="en-US" sz="1600" b="1" dirty="0"/>
          </a:p>
          <a:p>
            <a:pPr marL="742950" lvl="1"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296092334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25</a:t>
            </a:fld>
            <a:endParaRPr lang="en-US" altLang="en-US" sz="1400" dirty="0"/>
          </a:p>
        </p:txBody>
      </p:sp>
      <p:pic>
        <p:nvPicPr>
          <p:cNvPr id="3" name="Picture 2">
            <a:extLst>
              <a:ext uri="{FF2B5EF4-FFF2-40B4-BE49-F238E27FC236}">
                <a16:creationId xmlns:a16="http://schemas.microsoft.com/office/drawing/2014/main" id="{CEEBF35F-1A55-4CD8-84C9-2EBE63939911}"/>
              </a:ext>
            </a:extLst>
          </p:cNvPr>
          <p:cNvPicPr>
            <a:picLocks noChangeAspect="1"/>
          </p:cNvPicPr>
          <p:nvPr/>
        </p:nvPicPr>
        <p:blipFill>
          <a:blip r:embed="rId2"/>
          <a:stretch>
            <a:fillRect/>
          </a:stretch>
        </p:blipFill>
        <p:spPr>
          <a:xfrm>
            <a:off x="381000" y="609600"/>
            <a:ext cx="8382000" cy="5098540"/>
          </a:xfrm>
          <a:prstGeom prst="rect">
            <a:avLst/>
          </a:prstGeom>
        </p:spPr>
      </p:pic>
    </p:spTree>
    <p:extLst>
      <p:ext uri="{BB962C8B-B14F-4D97-AF65-F5344CB8AC3E}">
        <p14:creationId xmlns:p14="http://schemas.microsoft.com/office/powerpoint/2010/main" val="212855936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26</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01000" cy="3954929"/>
          </a:xfrm>
          <a:prstGeom prst="rect">
            <a:avLst/>
          </a:prstGeom>
          <a:noFill/>
        </p:spPr>
        <p:txBody>
          <a:bodyPr wrap="square" rtlCol="0">
            <a:spAutoFit/>
          </a:bodyPr>
          <a:lstStyle/>
          <a:p>
            <a:pPr algn="ctr"/>
            <a:r>
              <a:rPr lang="en-US" sz="2400" b="1" dirty="0"/>
              <a:t>Trends and change </a:t>
            </a:r>
          </a:p>
          <a:p>
            <a:pPr algn="ctr"/>
            <a:r>
              <a:rPr lang="en-US" sz="2400" b="1" dirty="0">
                <a:solidFill>
                  <a:srgbClr val="FF0000"/>
                </a:solidFill>
              </a:rPr>
              <a:t>by province </a:t>
            </a:r>
            <a:r>
              <a:rPr lang="en-US" sz="2400" b="1" dirty="0"/>
              <a:t>in</a:t>
            </a:r>
          </a:p>
          <a:p>
            <a:pPr algn="ctr"/>
            <a:endParaRPr lang="en-US" sz="500" b="1" dirty="0"/>
          </a:p>
          <a:p>
            <a:pPr algn="ctr"/>
            <a:r>
              <a:rPr lang="en-US" sz="2000" b="1" dirty="0"/>
              <a:t>LUC: Larger urban centres and RST: Rural and small town areas</a:t>
            </a:r>
          </a:p>
          <a:p>
            <a:pPr algn="ctr"/>
            <a:endParaRPr lang="en-US" sz="1600" b="1" dirty="0"/>
          </a:p>
          <a:p>
            <a:pPr marL="742950" lvl="1"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In </a:t>
            </a:r>
            <a:r>
              <a:rPr lang="en-US" sz="1600" b="1" dirty="0">
                <a:solidFill>
                  <a:srgbClr val="FF0000"/>
                </a:solidFill>
              </a:rPr>
              <a:t> May 2020</a:t>
            </a:r>
            <a:r>
              <a:rPr lang="en-US" sz="1600" b="1" dirty="0"/>
              <a:t>, among the provinces, </a:t>
            </a:r>
            <a:r>
              <a:rPr lang="en-US" sz="1600" b="1" dirty="0">
                <a:solidFill>
                  <a:srgbClr val="FF0000"/>
                </a:solidFill>
              </a:rPr>
              <a:t>where was the RST employment decline greater than the LUC employment decline </a:t>
            </a:r>
            <a:r>
              <a:rPr lang="en-US" sz="1600" b="1" dirty="0"/>
              <a:t>(relative to the average for May 2017, 2018 and 2019):</a:t>
            </a:r>
          </a:p>
          <a:p>
            <a:pPr marL="742950" lvl="1" indent="-285750">
              <a:buFont typeface="Arial" panose="020B0604020202020204" pitchFamily="34" charset="0"/>
              <a:buChar char="•"/>
            </a:pPr>
            <a:r>
              <a:rPr lang="en-US" sz="1600" b="1" dirty="0"/>
              <a:t>-8 percentage points: Quebec                (LUC –10% vs RST –18%)</a:t>
            </a:r>
          </a:p>
          <a:p>
            <a:pPr marL="742950" lvl="1" indent="-285750">
              <a:buFont typeface="Arial" panose="020B0604020202020204" pitchFamily="34" charset="0"/>
              <a:buChar char="•"/>
            </a:pPr>
            <a:r>
              <a:rPr lang="en-US" sz="1600" b="1" dirty="0"/>
              <a:t>-7 percentage points: Alberta	               (LUC –14% vs RST –21%)</a:t>
            </a:r>
          </a:p>
          <a:p>
            <a:pPr marL="742950" lvl="1" indent="-285750">
              <a:buFont typeface="Arial" panose="020B0604020202020204" pitchFamily="34" charset="0"/>
              <a:buChar char="•"/>
            </a:pPr>
            <a:r>
              <a:rPr lang="en-US" sz="1600" b="1" dirty="0"/>
              <a:t>-6 percentage points: Newfoundland and Labrador</a:t>
            </a:r>
          </a:p>
          <a:p>
            <a:pPr lvl="5"/>
            <a:r>
              <a:rPr lang="en-US" sz="1600" b="1" dirty="0"/>
              <a:t>		               (LUC –11% vs RST –17%)</a:t>
            </a:r>
          </a:p>
          <a:p>
            <a:pPr lvl="1"/>
            <a:r>
              <a:rPr lang="en-US" sz="1200" b="1" dirty="0"/>
              <a:t>(For details, see table in Slide 28)</a:t>
            </a:r>
          </a:p>
          <a:p>
            <a:pPr marL="742950" lvl="1"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169376741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27</a:t>
            </a:fld>
            <a:endParaRPr lang="en-US" altLang="en-US" sz="1400" dirty="0"/>
          </a:p>
        </p:txBody>
      </p:sp>
      <p:pic>
        <p:nvPicPr>
          <p:cNvPr id="3" name="Picture 2">
            <a:extLst>
              <a:ext uri="{FF2B5EF4-FFF2-40B4-BE49-F238E27FC236}">
                <a16:creationId xmlns:a16="http://schemas.microsoft.com/office/drawing/2014/main" id="{93126AAD-1817-41C9-8A00-58182B0A1BB5}"/>
              </a:ext>
            </a:extLst>
          </p:cNvPr>
          <p:cNvPicPr>
            <a:picLocks noChangeAspect="1"/>
          </p:cNvPicPr>
          <p:nvPr/>
        </p:nvPicPr>
        <p:blipFill>
          <a:blip r:embed="rId2"/>
          <a:stretch>
            <a:fillRect/>
          </a:stretch>
        </p:blipFill>
        <p:spPr>
          <a:xfrm>
            <a:off x="1066800" y="276672"/>
            <a:ext cx="6705600" cy="6030540"/>
          </a:xfrm>
          <a:prstGeom prst="rect">
            <a:avLst/>
          </a:prstGeom>
        </p:spPr>
      </p:pic>
    </p:spTree>
    <p:extLst>
      <p:ext uri="{BB962C8B-B14F-4D97-AF65-F5344CB8AC3E}">
        <p14:creationId xmlns:p14="http://schemas.microsoft.com/office/powerpoint/2010/main" val="6235252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28</a:t>
            </a:fld>
            <a:endParaRPr lang="en-US" altLang="en-US" sz="1400" dirty="0"/>
          </a:p>
        </p:txBody>
      </p:sp>
      <p:pic>
        <p:nvPicPr>
          <p:cNvPr id="2" name="Picture 1">
            <a:extLst>
              <a:ext uri="{FF2B5EF4-FFF2-40B4-BE49-F238E27FC236}">
                <a16:creationId xmlns:a16="http://schemas.microsoft.com/office/drawing/2014/main" id="{F08629DA-F1D7-455F-923A-C1A87646144B}"/>
              </a:ext>
            </a:extLst>
          </p:cNvPr>
          <p:cNvPicPr>
            <a:picLocks noChangeAspect="1"/>
          </p:cNvPicPr>
          <p:nvPr/>
        </p:nvPicPr>
        <p:blipFill>
          <a:blip r:embed="rId2"/>
          <a:stretch>
            <a:fillRect/>
          </a:stretch>
        </p:blipFill>
        <p:spPr>
          <a:xfrm>
            <a:off x="839904" y="1"/>
            <a:ext cx="7161096" cy="6579520"/>
          </a:xfrm>
          <a:prstGeom prst="rect">
            <a:avLst/>
          </a:prstGeom>
        </p:spPr>
      </p:pic>
    </p:spTree>
    <p:extLst>
      <p:ext uri="{BB962C8B-B14F-4D97-AF65-F5344CB8AC3E}">
        <p14:creationId xmlns:p14="http://schemas.microsoft.com/office/powerpoint/2010/main" val="367431071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29</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77200" cy="3585597"/>
          </a:xfrm>
          <a:prstGeom prst="rect">
            <a:avLst/>
          </a:prstGeom>
          <a:noFill/>
        </p:spPr>
        <p:txBody>
          <a:bodyPr wrap="square" rtlCol="0">
            <a:spAutoFit/>
          </a:bodyPr>
          <a:lstStyle/>
          <a:p>
            <a:pPr algn="ctr"/>
            <a:r>
              <a:rPr lang="en-US" sz="2400" b="1" dirty="0"/>
              <a:t>Trends and change </a:t>
            </a:r>
            <a:r>
              <a:rPr lang="en-US" sz="2400" b="1" dirty="0">
                <a:solidFill>
                  <a:srgbClr val="FF0000"/>
                </a:solidFill>
              </a:rPr>
              <a:t>by industry sector </a:t>
            </a:r>
            <a:r>
              <a:rPr lang="en-US" sz="2400" b="1" dirty="0"/>
              <a:t>in</a:t>
            </a:r>
          </a:p>
          <a:p>
            <a:pPr algn="ctr"/>
            <a:endParaRPr lang="en-US" sz="500" b="1" dirty="0"/>
          </a:p>
          <a:p>
            <a:pPr algn="ctr"/>
            <a:r>
              <a:rPr lang="en-US" sz="2000" b="1" dirty="0"/>
              <a:t>LUC: Larger urban centres and RST: Rural and small town areas</a:t>
            </a:r>
          </a:p>
          <a:p>
            <a:pPr algn="ctr"/>
            <a:endParaRPr lang="en-US" sz="800" b="1" dirty="0"/>
          </a:p>
          <a:p>
            <a:endParaRPr lang="en-US" sz="1600" b="1" dirty="0"/>
          </a:p>
          <a:p>
            <a:pPr marL="285750" indent="-285750">
              <a:buFont typeface="Wingdings" panose="05000000000000000000" pitchFamily="2" charset="2"/>
              <a:buChar char="Ø"/>
            </a:pPr>
            <a:r>
              <a:rPr lang="en-US" b="1" dirty="0"/>
              <a:t>From</a:t>
            </a:r>
            <a:r>
              <a:rPr lang="en-US" b="1" dirty="0">
                <a:solidFill>
                  <a:srgbClr val="FF0000"/>
                </a:solidFill>
              </a:rPr>
              <a:t> Feb to May 2020</a:t>
            </a:r>
            <a:r>
              <a:rPr lang="en-US" b="1" dirty="0"/>
              <a:t>. the </a:t>
            </a:r>
            <a:r>
              <a:rPr lang="en-US" b="1" dirty="0">
                <a:solidFill>
                  <a:srgbClr val="FF0000"/>
                </a:solidFill>
              </a:rPr>
              <a:t>sectors with the largest RST decline in number employed</a:t>
            </a:r>
            <a:r>
              <a:rPr lang="en-US" b="1" dirty="0"/>
              <a:t> were </a:t>
            </a:r>
            <a:r>
              <a:rPr lang="en-US" sz="1200" b="1" dirty="0"/>
              <a:t>(details in table in Slides 35-36):</a:t>
            </a:r>
            <a:endParaRPr lang="en-US" b="1" dirty="0"/>
          </a:p>
          <a:p>
            <a:pPr marL="285750" indent="-285750">
              <a:buFont typeface="Wingdings" panose="05000000000000000000" pitchFamily="2" charset="2"/>
              <a:buChar char="Ø"/>
            </a:pPr>
            <a:endParaRPr lang="en-US" b="1" dirty="0"/>
          </a:p>
          <a:p>
            <a:pPr marL="285750" indent="-285750">
              <a:buFont typeface="Arial" panose="020B0604020202020204" pitchFamily="34" charset="0"/>
              <a:buChar char="•"/>
            </a:pPr>
            <a:r>
              <a:rPr lang="en-US" b="1" dirty="0"/>
              <a:t>-46,000 jobs: Accommodation and food</a:t>
            </a:r>
          </a:p>
          <a:p>
            <a:pPr marL="285750" indent="-285750">
              <a:buFont typeface="Arial" panose="020B0604020202020204" pitchFamily="34" charset="0"/>
              <a:buChar char="•"/>
            </a:pPr>
            <a:r>
              <a:rPr lang="en-US" b="1" dirty="0"/>
              <a:t>-41,000 jobs: Health cared and social assistance</a:t>
            </a:r>
          </a:p>
          <a:p>
            <a:pPr marL="285750" indent="-285750">
              <a:buFont typeface="Arial" panose="020B0604020202020204" pitchFamily="34" charset="0"/>
              <a:buChar char="•"/>
            </a:pPr>
            <a:r>
              <a:rPr lang="en-US" b="1" dirty="0"/>
              <a:t>-29,000 jobs: Retail and wholesale trade</a:t>
            </a:r>
          </a:p>
          <a:p>
            <a:r>
              <a:rPr lang="en-US" sz="1000" b="1" dirty="0"/>
              <a:t>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354094318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0" y="58944"/>
            <a:ext cx="8970963" cy="6524863"/>
          </a:xfrm>
          <a:prstGeom prst="rect">
            <a:avLst/>
          </a:prstGeom>
          <a:noFill/>
        </p:spPr>
        <p:txBody>
          <a:bodyPr wrap="square" rtlCol="0">
            <a:spAutoFit/>
          </a:bodyPr>
          <a:lstStyle/>
          <a:p>
            <a:pPr algn="ctr"/>
            <a:r>
              <a:rPr lang="en-US" sz="2000" b="1" dirty="0">
                <a:solidFill>
                  <a:srgbClr val="FF0000"/>
                </a:solidFill>
              </a:rPr>
              <a:t>Key findings:</a:t>
            </a:r>
          </a:p>
          <a:p>
            <a:pPr algn="ctr"/>
            <a:r>
              <a:rPr lang="en-US" sz="2000" b="1" dirty="0"/>
              <a:t>Trends and change in employment</a:t>
            </a:r>
            <a:r>
              <a:rPr lang="en-US" sz="2000" b="1" dirty="0">
                <a:solidFill>
                  <a:srgbClr val="FF0000"/>
                </a:solidFill>
              </a:rPr>
              <a:t> </a:t>
            </a:r>
            <a:r>
              <a:rPr lang="en-US" sz="2000" b="1" dirty="0"/>
              <a:t>in</a:t>
            </a:r>
          </a:p>
          <a:p>
            <a:pPr algn="ctr"/>
            <a:r>
              <a:rPr lang="en-US" b="1" dirty="0"/>
              <a:t>LUC: Larger urban centres and RST: Rural and small town areas</a:t>
            </a:r>
          </a:p>
          <a:p>
            <a:endParaRPr lang="en-US" sz="800" b="1" dirty="0"/>
          </a:p>
          <a:p>
            <a:pPr marL="285750" indent="-285750">
              <a:buFont typeface="Arial" panose="020B0604020202020204" pitchFamily="34" charset="0"/>
              <a:buChar char="•"/>
            </a:pPr>
            <a:r>
              <a:rPr lang="en-US" sz="1400" b="1" dirty="0"/>
              <a:t>From</a:t>
            </a:r>
            <a:r>
              <a:rPr lang="en-US" sz="1400" b="1" dirty="0">
                <a:solidFill>
                  <a:srgbClr val="FF0000"/>
                </a:solidFill>
              </a:rPr>
              <a:t> Apr to May, 2020</a:t>
            </a:r>
            <a:r>
              <a:rPr lang="en-US" sz="1400" b="1" dirty="0"/>
              <a:t>, RST employment grew 7.1%, compared to a 3.3% gain in LUCs</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400" b="1" dirty="0"/>
              <a:t>Employment increased in almost every industry in almost every province / region.</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400" b="1" dirty="0"/>
              <a:t>However, </a:t>
            </a:r>
            <a:r>
              <a:rPr lang="en-US" sz="1400" b="1" dirty="0">
                <a:solidFill>
                  <a:srgbClr val="FF0000"/>
                </a:solidFill>
              </a:rPr>
              <a:t>compared to a typical May </a:t>
            </a:r>
            <a:r>
              <a:rPr lang="en-US" sz="1400" b="1" dirty="0"/>
              <a:t>(as measured by the average for May in 2017, 2018 and 2019), employment is lower by -15.9% in RST and by -12.2% in LUC. With this measure, COVID-19 has a (somewhat) larger impact on RST employment</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400" b="1" dirty="0"/>
              <a:t>The RST industry sectors with the largest decline in number employed from February to May, 2020:</a:t>
            </a:r>
          </a:p>
          <a:p>
            <a:pPr marL="742950" lvl="1" indent="-285750">
              <a:buFont typeface="Arial" panose="020B0604020202020204" pitchFamily="34" charset="0"/>
              <a:buChar char="•"/>
            </a:pPr>
            <a:r>
              <a:rPr lang="en-US" sz="1400" b="1" dirty="0"/>
              <a:t>Accommodation and food, down 46,000 jobs; </a:t>
            </a:r>
          </a:p>
          <a:p>
            <a:pPr marL="742950" lvl="1" indent="-285750">
              <a:buFont typeface="Arial" panose="020B0604020202020204" pitchFamily="34" charset="0"/>
              <a:buChar char="•"/>
            </a:pPr>
            <a:r>
              <a:rPr lang="en-US" sz="1400" b="1" dirty="0"/>
              <a:t>Health care and social assistance, down 41,000 jobs; and</a:t>
            </a:r>
          </a:p>
          <a:p>
            <a:pPr marL="742950" lvl="1" indent="-285750">
              <a:buFont typeface="Arial" panose="020B0604020202020204" pitchFamily="34" charset="0"/>
              <a:buChar char="•"/>
            </a:pPr>
            <a:r>
              <a:rPr lang="en-US" sz="1400" b="1" dirty="0"/>
              <a:t>Retail and wholesale trade, down 28,000 jobs.</a:t>
            </a:r>
          </a:p>
          <a:p>
            <a:pPr marL="742950" lvl="1"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400" b="1" dirty="0"/>
              <a:t>The RST sectors with the largest PERCENT decline in employment (relative to the average for May in 2017, 2018 and 2019) were:</a:t>
            </a:r>
          </a:p>
          <a:p>
            <a:pPr marL="742950" lvl="1" indent="-285750">
              <a:buFont typeface="Arial" panose="020B0604020202020204" pitchFamily="34" charset="0"/>
              <a:buChar char="•"/>
            </a:pPr>
            <a:r>
              <a:rPr lang="en-US" sz="1400" b="1" dirty="0"/>
              <a:t>Information, culture and recreation, down 57.6%;</a:t>
            </a:r>
          </a:p>
          <a:p>
            <a:pPr marL="742950" lvl="1" indent="-285750">
              <a:buFont typeface="Arial" panose="020B0604020202020204" pitchFamily="34" charset="0"/>
              <a:buChar char="•"/>
            </a:pPr>
            <a:r>
              <a:rPr lang="en-US" sz="1400" b="1" dirty="0"/>
              <a:t>Accommodation and food, down 53.8%; and </a:t>
            </a:r>
          </a:p>
          <a:p>
            <a:pPr marL="742950" lvl="1" indent="-285750">
              <a:buFont typeface="Arial" panose="020B0604020202020204" pitchFamily="34" charset="0"/>
              <a:buChar char="•"/>
            </a:pPr>
            <a:r>
              <a:rPr lang="en-US" sz="1400" b="1" dirty="0"/>
              <a:t>Utilities; 26.0%</a:t>
            </a:r>
          </a:p>
          <a:p>
            <a:pPr marL="742950" lvl="1"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400" b="1" dirty="0"/>
              <a:t>The provinces with the largest RST PERCENT decline in employment in May (relative to the average for May in 2017, 2018 and 2019) were Alberta, down 20.7%; Quebec, down 18.2%; and Newfoundland and Labrador, down 16.5%</a:t>
            </a:r>
          </a:p>
          <a:p>
            <a:endParaRPr lang="en-US" sz="500" b="1" dirty="0"/>
          </a:p>
          <a:p>
            <a:pPr marL="285750" indent="-285750">
              <a:buFont typeface="Arial" panose="020B0604020202020204" pitchFamily="34" charset="0"/>
              <a:buChar char="•"/>
            </a:pPr>
            <a:r>
              <a:rPr lang="en-US" sz="1400" b="1" dirty="0"/>
              <a:t>From Apr to May 2020, the </a:t>
            </a:r>
            <a:r>
              <a:rPr lang="en-US" sz="1400" b="1" dirty="0">
                <a:solidFill>
                  <a:srgbClr val="FF0000"/>
                </a:solidFill>
              </a:rPr>
              <a:t>employment rate </a:t>
            </a:r>
            <a:r>
              <a:rPr lang="en-US" sz="1400" b="1" dirty="0"/>
              <a:t>(i.e. the percent employed in each age group) Increased in every age and sex group</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sz="1400" b="1" dirty="0"/>
              <a:t>In May, 2020, the employment rate (compared to the average for May in 2017, 2018 and 2019) was:</a:t>
            </a:r>
          </a:p>
          <a:p>
            <a:pPr marL="742950" lvl="1" indent="-285750">
              <a:buFont typeface="Arial" panose="020B0604020202020204" pitchFamily="34" charset="0"/>
              <a:buChar char="•"/>
            </a:pPr>
            <a:r>
              <a:rPr lang="en-US" sz="1400" b="1" dirty="0"/>
              <a:t>lower in each younger age group; and</a:t>
            </a:r>
          </a:p>
          <a:p>
            <a:pPr marL="742950" lvl="1" indent="-285750">
              <a:buFont typeface="Arial" panose="020B0604020202020204" pitchFamily="34" charset="0"/>
              <a:buChar char="•"/>
            </a:pPr>
            <a:r>
              <a:rPr lang="en-US" sz="1400" b="1" dirty="0"/>
              <a:t>within each age group, was lower for females, except for males 55 to 64 years of age.</a:t>
            </a:r>
          </a:p>
        </p:txBody>
      </p:sp>
    </p:spTree>
    <p:extLst>
      <p:ext uri="{BB962C8B-B14F-4D97-AF65-F5344CB8AC3E}">
        <p14:creationId xmlns:p14="http://schemas.microsoft.com/office/powerpoint/2010/main" val="331100777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30</a:t>
            </a:fld>
            <a:endParaRPr lang="en-US" altLang="en-US" sz="1400" dirty="0"/>
          </a:p>
        </p:txBody>
      </p:sp>
      <p:pic>
        <p:nvPicPr>
          <p:cNvPr id="2" name="Picture 1">
            <a:extLst>
              <a:ext uri="{FF2B5EF4-FFF2-40B4-BE49-F238E27FC236}">
                <a16:creationId xmlns:a16="http://schemas.microsoft.com/office/drawing/2014/main" id="{4EE8535F-7980-4E07-96C7-4C6D91694A8E}"/>
              </a:ext>
            </a:extLst>
          </p:cNvPr>
          <p:cNvPicPr>
            <a:picLocks noChangeAspect="1"/>
          </p:cNvPicPr>
          <p:nvPr/>
        </p:nvPicPr>
        <p:blipFill>
          <a:blip r:embed="rId2"/>
          <a:stretch>
            <a:fillRect/>
          </a:stretch>
        </p:blipFill>
        <p:spPr>
          <a:xfrm>
            <a:off x="33337" y="100012"/>
            <a:ext cx="9077325" cy="6657975"/>
          </a:xfrm>
          <a:prstGeom prst="rect">
            <a:avLst/>
          </a:prstGeom>
        </p:spPr>
      </p:pic>
    </p:spTree>
    <p:extLst>
      <p:ext uri="{BB962C8B-B14F-4D97-AF65-F5344CB8AC3E}">
        <p14:creationId xmlns:p14="http://schemas.microsoft.com/office/powerpoint/2010/main" val="132137232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31</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77200" cy="3170099"/>
          </a:xfrm>
          <a:prstGeom prst="rect">
            <a:avLst/>
          </a:prstGeom>
          <a:noFill/>
        </p:spPr>
        <p:txBody>
          <a:bodyPr wrap="square" rtlCol="0">
            <a:spAutoFit/>
          </a:bodyPr>
          <a:lstStyle/>
          <a:p>
            <a:pPr algn="ctr"/>
            <a:r>
              <a:rPr lang="en-US" sz="2400" b="1" dirty="0"/>
              <a:t>Trends and change </a:t>
            </a:r>
            <a:r>
              <a:rPr lang="en-US" sz="2400" b="1" dirty="0">
                <a:solidFill>
                  <a:srgbClr val="FF0000"/>
                </a:solidFill>
              </a:rPr>
              <a:t>by industry sector </a:t>
            </a:r>
            <a:r>
              <a:rPr lang="en-US" sz="2400" b="1" dirty="0"/>
              <a:t>in</a:t>
            </a:r>
          </a:p>
          <a:p>
            <a:pPr algn="ctr"/>
            <a:endParaRPr lang="en-US" sz="500" b="1" dirty="0"/>
          </a:p>
          <a:p>
            <a:pPr algn="ctr"/>
            <a:r>
              <a:rPr lang="en-US" sz="2000" b="1" dirty="0"/>
              <a:t>LUC: Larger urban centres and RST: Rural and small town areas</a:t>
            </a:r>
          </a:p>
          <a:p>
            <a:pPr algn="ctr"/>
            <a:endParaRPr lang="en-US" sz="800" b="1" dirty="0"/>
          </a:p>
          <a:p>
            <a:pPr marL="742950" lvl="1" indent="-285750">
              <a:buFont typeface="Arial" panose="020B0604020202020204" pitchFamily="34" charset="0"/>
              <a:buChar char="•"/>
            </a:pPr>
            <a:endParaRPr lang="en-US" sz="500" b="1" dirty="0"/>
          </a:p>
          <a:p>
            <a:r>
              <a:rPr lang="en-US" sz="1600" b="1" dirty="0"/>
              <a:t>&gt; In </a:t>
            </a:r>
            <a:r>
              <a:rPr lang="en-US" sz="1600" b="1" dirty="0">
                <a:solidFill>
                  <a:srgbClr val="FF0000"/>
                </a:solidFill>
              </a:rPr>
              <a:t>May 2020, </a:t>
            </a:r>
            <a:r>
              <a:rPr lang="en-US" sz="1600" b="1" dirty="0"/>
              <a:t>the </a:t>
            </a:r>
            <a:r>
              <a:rPr lang="en-US" sz="1600" b="1" dirty="0">
                <a:solidFill>
                  <a:srgbClr val="FF0000"/>
                </a:solidFill>
              </a:rPr>
              <a:t>sectors with the largest RST PERCENT decline </a:t>
            </a:r>
            <a:r>
              <a:rPr lang="en-US" sz="1600" b="1" dirty="0"/>
              <a:t>(relative to the average for May 2017, 2018 and 2019) </a:t>
            </a:r>
            <a:r>
              <a:rPr lang="en-US" sz="1100" b="1" dirty="0"/>
              <a:t>(details in table in Slides 35-36) :</a:t>
            </a:r>
            <a:endParaRPr lang="en-US" sz="2000" b="1" dirty="0"/>
          </a:p>
          <a:p>
            <a:endParaRPr lang="en-US" sz="1600" b="1" dirty="0"/>
          </a:p>
          <a:p>
            <a:pPr marL="285750" indent="-285750">
              <a:buFont typeface="Arial" panose="020B0604020202020204" pitchFamily="34" charset="0"/>
              <a:buChar char="•"/>
            </a:pPr>
            <a:r>
              <a:rPr lang="en-US" sz="1600" b="1" dirty="0"/>
              <a:t>-57.6%: Information, culture and recreation</a:t>
            </a:r>
          </a:p>
          <a:p>
            <a:pPr marL="285750" indent="-285750">
              <a:buFont typeface="Arial" panose="020B0604020202020204" pitchFamily="34" charset="0"/>
              <a:buChar char="•"/>
            </a:pPr>
            <a:r>
              <a:rPr lang="en-US" sz="1600" b="1" dirty="0"/>
              <a:t>-53.8%: Accommodation and food services; and </a:t>
            </a:r>
          </a:p>
          <a:p>
            <a:pPr marL="285750" indent="-285750">
              <a:buFont typeface="Arial" panose="020B0604020202020204" pitchFamily="34" charset="0"/>
              <a:buChar char="•"/>
            </a:pPr>
            <a:r>
              <a:rPr lang="en-US" sz="1600" b="1" dirty="0"/>
              <a:t>-26.0%: Utilities.</a:t>
            </a:r>
            <a:endParaRPr lang="en-US" sz="1000" b="1" dirty="0"/>
          </a:p>
          <a:p>
            <a:pPr marL="285750" indent="-285750">
              <a:buFont typeface="Arial" panose="020B0604020202020204" pitchFamily="34" charset="0"/>
              <a:buChar char="•"/>
            </a:pPr>
            <a:endParaRPr lang="en-US" sz="1600" b="1" dirty="0"/>
          </a:p>
          <a:p>
            <a:pPr lvl="1"/>
            <a:endParaRPr lang="en-US" sz="800" b="1" dirty="0"/>
          </a:p>
          <a:p>
            <a:endParaRPr lang="en-US" b="1" dirty="0"/>
          </a:p>
        </p:txBody>
      </p:sp>
    </p:spTree>
    <p:extLst>
      <p:ext uri="{BB962C8B-B14F-4D97-AF65-F5344CB8AC3E}">
        <p14:creationId xmlns:p14="http://schemas.microsoft.com/office/powerpoint/2010/main" val="140669502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32</a:t>
            </a:fld>
            <a:endParaRPr lang="en-US" altLang="en-US" sz="1400" dirty="0"/>
          </a:p>
        </p:txBody>
      </p:sp>
      <p:pic>
        <p:nvPicPr>
          <p:cNvPr id="2" name="Picture 1">
            <a:extLst>
              <a:ext uri="{FF2B5EF4-FFF2-40B4-BE49-F238E27FC236}">
                <a16:creationId xmlns:a16="http://schemas.microsoft.com/office/drawing/2014/main" id="{5AA159E5-07ED-4FE0-B4C7-61F6C64A9511}"/>
              </a:ext>
            </a:extLst>
          </p:cNvPr>
          <p:cNvPicPr>
            <a:picLocks noChangeAspect="1"/>
          </p:cNvPicPr>
          <p:nvPr/>
        </p:nvPicPr>
        <p:blipFill>
          <a:blip r:embed="rId2"/>
          <a:stretch>
            <a:fillRect/>
          </a:stretch>
        </p:blipFill>
        <p:spPr>
          <a:xfrm>
            <a:off x="61912" y="142875"/>
            <a:ext cx="9020175" cy="6572250"/>
          </a:xfrm>
          <a:prstGeom prst="rect">
            <a:avLst/>
          </a:prstGeom>
        </p:spPr>
      </p:pic>
    </p:spTree>
    <p:extLst>
      <p:ext uri="{BB962C8B-B14F-4D97-AF65-F5344CB8AC3E}">
        <p14:creationId xmlns:p14="http://schemas.microsoft.com/office/powerpoint/2010/main" val="54769278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33</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77200" cy="3862596"/>
          </a:xfrm>
          <a:prstGeom prst="rect">
            <a:avLst/>
          </a:prstGeom>
          <a:noFill/>
        </p:spPr>
        <p:txBody>
          <a:bodyPr wrap="square" rtlCol="0">
            <a:spAutoFit/>
          </a:bodyPr>
          <a:lstStyle/>
          <a:p>
            <a:pPr algn="ctr"/>
            <a:r>
              <a:rPr lang="en-US" sz="2400" b="1" dirty="0"/>
              <a:t>Trends and change </a:t>
            </a:r>
            <a:r>
              <a:rPr lang="en-US" sz="2400" b="1" dirty="0">
                <a:solidFill>
                  <a:srgbClr val="FF0000"/>
                </a:solidFill>
              </a:rPr>
              <a:t>by industry sector </a:t>
            </a:r>
            <a:r>
              <a:rPr lang="en-US" sz="2400" b="1" dirty="0"/>
              <a:t>in</a:t>
            </a:r>
          </a:p>
          <a:p>
            <a:pPr algn="ctr"/>
            <a:endParaRPr lang="en-US" sz="500" b="1" dirty="0"/>
          </a:p>
          <a:p>
            <a:pPr algn="ctr"/>
            <a:r>
              <a:rPr lang="en-US" sz="2000" b="1" dirty="0"/>
              <a:t>LUC: Larger urban centres and RST: Rural and small town areas</a:t>
            </a:r>
          </a:p>
          <a:p>
            <a:pPr algn="ctr"/>
            <a:endParaRPr lang="en-US" sz="800" b="1" dirty="0"/>
          </a:p>
          <a:p>
            <a:pPr marL="285750" indent="-285750">
              <a:buFont typeface="Wingdings" panose="05000000000000000000" pitchFamily="2" charset="2"/>
              <a:buChar char="Ø"/>
            </a:pPr>
            <a:r>
              <a:rPr lang="en-US" sz="1600" b="1" dirty="0"/>
              <a:t>In </a:t>
            </a:r>
            <a:r>
              <a:rPr lang="en-US" sz="1600" b="1" dirty="0">
                <a:solidFill>
                  <a:srgbClr val="FF0000"/>
                </a:solidFill>
              </a:rPr>
              <a:t>May 2020</a:t>
            </a:r>
            <a:r>
              <a:rPr lang="en-US" sz="1600" b="1" dirty="0"/>
              <a:t>, among the sectors, </a:t>
            </a:r>
            <a:r>
              <a:rPr lang="en-US" sz="1600" b="1" dirty="0">
                <a:solidFill>
                  <a:srgbClr val="FF0000"/>
                </a:solidFill>
              </a:rPr>
              <a:t>where was the PERCENT RST employment decline greater </a:t>
            </a:r>
            <a:r>
              <a:rPr lang="en-US" sz="1600" b="1" dirty="0"/>
              <a:t>than the LUC employment decline</a:t>
            </a:r>
            <a:r>
              <a:rPr lang="en-US" sz="1200" b="1" dirty="0"/>
              <a:t> (</a:t>
            </a:r>
            <a:r>
              <a:rPr lang="en-US" sz="1600" b="1" dirty="0"/>
              <a:t>relative to the average for May 2017, 2018 and 2019) </a:t>
            </a:r>
            <a:r>
              <a:rPr lang="en-US" sz="1000" b="1" dirty="0"/>
              <a:t>(details in table in Slides 35-36):</a:t>
            </a:r>
          </a:p>
          <a:p>
            <a:pPr marL="285750" indent="-285750">
              <a:buFont typeface="Wingdings" panose="05000000000000000000" pitchFamily="2" charset="2"/>
              <a:buChar char="Ø"/>
            </a:pPr>
            <a:endParaRPr lang="en-US" sz="1600" b="1" dirty="0"/>
          </a:p>
          <a:p>
            <a:pPr marL="285750" indent="-285750">
              <a:buFont typeface="Arial" panose="020B0604020202020204" pitchFamily="34" charset="0"/>
              <a:buChar char="•"/>
            </a:pPr>
            <a:r>
              <a:rPr lang="en-US" sz="1600" b="1" dirty="0"/>
              <a:t>-31.1 percentage points: Information, culture and recreation</a:t>
            </a:r>
          </a:p>
          <a:p>
            <a:r>
              <a:rPr lang="en-US" sz="1600" b="1" dirty="0"/>
              <a:t>					(LUC –26.6% vs RST –57.6%)</a:t>
            </a:r>
          </a:p>
          <a:p>
            <a:pPr marL="285750" indent="-285750">
              <a:buFont typeface="Arial" panose="020B0604020202020204" pitchFamily="34" charset="0"/>
              <a:buChar char="•"/>
            </a:pPr>
            <a:r>
              <a:rPr lang="en-US" sz="1600" b="1" dirty="0"/>
              <a:t>-17.7 percentage points: Forestry, fishing, mining and oil &amp; gas</a:t>
            </a:r>
          </a:p>
          <a:p>
            <a:pPr lvl="8"/>
            <a:r>
              <a:rPr lang="en-US" sz="1600" b="1" dirty="0"/>
              <a:t>	(LUC –5.3% vs RST –23.0%)</a:t>
            </a:r>
          </a:p>
          <a:p>
            <a:pPr marL="285750" indent="-285750">
              <a:buFont typeface="Arial" panose="020B0604020202020204" pitchFamily="34" charset="0"/>
              <a:buChar char="•"/>
            </a:pPr>
            <a:r>
              <a:rPr lang="en-US" sz="1600" b="1" dirty="0"/>
              <a:t>-13.1 percentage points: Educational services </a:t>
            </a:r>
          </a:p>
          <a:p>
            <a:r>
              <a:rPr lang="en-US" sz="1600" b="1" dirty="0"/>
              <a:t>					(LUC –4.1% vs RST –17.3%)</a:t>
            </a:r>
          </a:p>
          <a:p>
            <a:endParaRPr lang="en-US" sz="1000" b="1" dirty="0"/>
          </a:p>
          <a:p>
            <a:endParaRPr lang="en-US" b="1" dirty="0"/>
          </a:p>
        </p:txBody>
      </p:sp>
    </p:spTree>
    <p:extLst>
      <p:ext uri="{BB962C8B-B14F-4D97-AF65-F5344CB8AC3E}">
        <p14:creationId xmlns:p14="http://schemas.microsoft.com/office/powerpoint/2010/main" val="153178834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34</a:t>
            </a:fld>
            <a:endParaRPr lang="en-US" altLang="en-US" sz="1400" dirty="0"/>
          </a:p>
        </p:txBody>
      </p:sp>
      <p:pic>
        <p:nvPicPr>
          <p:cNvPr id="2" name="Picture 1">
            <a:extLst>
              <a:ext uri="{FF2B5EF4-FFF2-40B4-BE49-F238E27FC236}">
                <a16:creationId xmlns:a16="http://schemas.microsoft.com/office/drawing/2014/main" id="{1F175769-7D63-46D1-8E39-F2427D9B1BB5}"/>
              </a:ext>
            </a:extLst>
          </p:cNvPr>
          <p:cNvPicPr>
            <a:picLocks noChangeAspect="1"/>
          </p:cNvPicPr>
          <p:nvPr/>
        </p:nvPicPr>
        <p:blipFill>
          <a:blip r:embed="rId2"/>
          <a:stretch>
            <a:fillRect/>
          </a:stretch>
        </p:blipFill>
        <p:spPr>
          <a:xfrm>
            <a:off x="609600" y="271684"/>
            <a:ext cx="7924800" cy="5876703"/>
          </a:xfrm>
          <a:prstGeom prst="rect">
            <a:avLst/>
          </a:prstGeom>
        </p:spPr>
      </p:pic>
    </p:spTree>
    <p:extLst>
      <p:ext uri="{BB962C8B-B14F-4D97-AF65-F5344CB8AC3E}">
        <p14:creationId xmlns:p14="http://schemas.microsoft.com/office/powerpoint/2010/main" val="137974922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35</a:t>
            </a:fld>
            <a:endParaRPr lang="en-US" altLang="en-US" sz="1400" dirty="0"/>
          </a:p>
        </p:txBody>
      </p:sp>
      <p:pic>
        <p:nvPicPr>
          <p:cNvPr id="2" name="Picture 1">
            <a:extLst>
              <a:ext uri="{FF2B5EF4-FFF2-40B4-BE49-F238E27FC236}">
                <a16:creationId xmlns:a16="http://schemas.microsoft.com/office/drawing/2014/main" id="{08A68D70-B1D9-42B1-9AA1-A5428F98883C}"/>
              </a:ext>
            </a:extLst>
          </p:cNvPr>
          <p:cNvPicPr>
            <a:picLocks noChangeAspect="1"/>
          </p:cNvPicPr>
          <p:nvPr/>
        </p:nvPicPr>
        <p:blipFill>
          <a:blip r:embed="rId2"/>
          <a:stretch>
            <a:fillRect/>
          </a:stretch>
        </p:blipFill>
        <p:spPr>
          <a:xfrm>
            <a:off x="718600" y="0"/>
            <a:ext cx="7449907" cy="6629400"/>
          </a:xfrm>
          <a:prstGeom prst="rect">
            <a:avLst/>
          </a:prstGeom>
        </p:spPr>
      </p:pic>
    </p:spTree>
    <p:extLst>
      <p:ext uri="{BB962C8B-B14F-4D97-AF65-F5344CB8AC3E}">
        <p14:creationId xmlns:p14="http://schemas.microsoft.com/office/powerpoint/2010/main" val="284278300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AD4724-6F58-4274-9F4C-D36CF08B340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5B83C3E2-A2DD-429B-ACF1-40507775E941}"/>
              </a:ext>
            </a:extLst>
          </p:cNvPr>
          <p:cNvPicPr>
            <a:picLocks noChangeAspect="1"/>
          </p:cNvPicPr>
          <p:nvPr/>
        </p:nvPicPr>
        <p:blipFill>
          <a:blip r:embed="rId2"/>
          <a:stretch>
            <a:fillRect/>
          </a:stretch>
        </p:blipFill>
        <p:spPr>
          <a:xfrm>
            <a:off x="428120" y="0"/>
            <a:ext cx="8140039" cy="6735763"/>
          </a:xfrm>
          <a:prstGeom prst="rect">
            <a:avLst/>
          </a:prstGeom>
        </p:spPr>
      </p:pic>
    </p:spTree>
    <p:extLst>
      <p:ext uri="{BB962C8B-B14F-4D97-AF65-F5344CB8AC3E}">
        <p14:creationId xmlns:p14="http://schemas.microsoft.com/office/powerpoint/2010/main" val="256713100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37</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77200" cy="3662541"/>
          </a:xfrm>
          <a:prstGeom prst="rect">
            <a:avLst/>
          </a:prstGeom>
          <a:noFill/>
        </p:spPr>
        <p:txBody>
          <a:bodyPr wrap="square" rtlCol="0">
            <a:spAutoFit/>
          </a:bodyPr>
          <a:lstStyle/>
          <a:p>
            <a:pPr algn="ctr"/>
            <a:r>
              <a:rPr lang="en-US" sz="2400" b="1" dirty="0">
                <a:solidFill>
                  <a:srgbClr val="FF0000"/>
                </a:solidFill>
              </a:rPr>
              <a:t>Percentage point change in employment rate</a:t>
            </a:r>
          </a:p>
          <a:p>
            <a:pPr algn="ctr"/>
            <a:r>
              <a:rPr lang="en-US" sz="2400" b="1" dirty="0"/>
              <a:t> by age and sex, Canada</a:t>
            </a:r>
          </a:p>
          <a:p>
            <a:pPr algn="ctr"/>
            <a:r>
              <a:rPr lang="en-US" sz="2400" b="1" dirty="0"/>
              <a:t>in</a:t>
            </a:r>
          </a:p>
          <a:p>
            <a:pPr algn="ctr"/>
            <a:r>
              <a:rPr lang="en-US" sz="2000" b="1" dirty="0"/>
              <a:t>LUC: Larger urban centres and RST: Rural and small town areas</a:t>
            </a:r>
          </a:p>
          <a:p>
            <a:pPr algn="ctr"/>
            <a:endParaRPr lang="en-US" sz="800" b="1" dirty="0"/>
          </a:p>
          <a:p>
            <a:pPr marL="285750" indent="-285750">
              <a:buFont typeface="Arial" panose="020B0604020202020204" pitchFamily="34" charset="0"/>
              <a:buChar char="•"/>
            </a:pPr>
            <a:r>
              <a:rPr lang="en-US" b="1" dirty="0"/>
              <a:t>The employment rate (ER) is the percent of the population in a given age group that is employed </a:t>
            </a:r>
            <a:r>
              <a:rPr lang="en-US" sz="1400" b="1" dirty="0"/>
              <a:t>(details in Slide 43).</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b="1" dirty="0">
                <a:solidFill>
                  <a:srgbClr val="FF0000"/>
                </a:solidFill>
              </a:rPr>
              <a:t>Employment rate (ER) (for the population 15+ years of age)</a:t>
            </a:r>
          </a:p>
          <a:p>
            <a:pPr marL="742950" lvl="1" indent="-285750">
              <a:buFont typeface="Arial" panose="020B0604020202020204" pitchFamily="34" charset="0"/>
              <a:buChar char="•"/>
            </a:pPr>
            <a:r>
              <a:rPr lang="en-US" b="1" dirty="0">
                <a:solidFill>
                  <a:srgbClr val="FF0000"/>
                </a:solidFill>
              </a:rPr>
              <a:t>LUC: Feb = 61.8%  May = 53.8%  </a:t>
            </a:r>
          </a:p>
          <a:p>
            <a:pPr marL="742950" lvl="1" indent="-285750">
              <a:buFont typeface="Arial" panose="020B0604020202020204" pitchFamily="34" charset="0"/>
              <a:buChar char="•"/>
            </a:pPr>
            <a:r>
              <a:rPr lang="en-US" b="1" dirty="0">
                <a:solidFill>
                  <a:srgbClr val="FF0000"/>
                </a:solidFill>
              </a:rPr>
              <a:t>RST: Feb = 56.2%  May = 51.6%</a:t>
            </a:r>
          </a:p>
          <a:p>
            <a:pPr marL="742950" lvl="1" indent="-285750">
              <a:buFont typeface="Arial" panose="020B0604020202020204" pitchFamily="34" charset="0"/>
              <a:buChar char="•"/>
            </a:pPr>
            <a:endParaRPr lang="en-US" b="1" dirty="0">
              <a:solidFill>
                <a:srgbClr val="FF0000"/>
              </a:solidFill>
            </a:endParaRPr>
          </a:p>
          <a:p>
            <a:pPr marL="742950" lvl="1" indent="-285750">
              <a:buFont typeface="Arial" panose="020B0604020202020204" pitchFamily="34" charset="0"/>
              <a:buChar char="•"/>
            </a:pPr>
            <a:endParaRPr lang="en-US" sz="500" b="1" dirty="0"/>
          </a:p>
        </p:txBody>
      </p:sp>
    </p:spTree>
    <p:extLst>
      <p:ext uri="{BB962C8B-B14F-4D97-AF65-F5344CB8AC3E}">
        <p14:creationId xmlns:p14="http://schemas.microsoft.com/office/powerpoint/2010/main" val="215121799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38</a:t>
            </a:fld>
            <a:endParaRPr lang="en-US" altLang="en-US" sz="1400" dirty="0"/>
          </a:p>
        </p:txBody>
      </p:sp>
      <p:pic>
        <p:nvPicPr>
          <p:cNvPr id="2" name="Picture 1">
            <a:extLst>
              <a:ext uri="{FF2B5EF4-FFF2-40B4-BE49-F238E27FC236}">
                <a16:creationId xmlns:a16="http://schemas.microsoft.com/office/drawing/2014/main" id="{8DE26DD8-91E7-40D8-9F78-2CD50813E043}"/>
              </a:ext>
            </a:extLst>
          </p:cNvPr>
          <p:cNvPicPr>
            <a:picLocks noChangeAspect="1"/>
          </p:cNvPicPr>
          <p:nvPr/>
        </p:nvPicPr>
        <p:blipFill>
          <a:blip r:embed="rId2"/>
          <a:stretch>
            <a:fillRect/>
          </a:stretch>
        </p:blipFill>
        <p:spPr>
          <a:xfrm>
            <a:off x="251460" y="288798"/>
            <a:ext cx="8641080" cy="6280404"/>
          </a:xfrm>
          <a:prstGeom prst="rect">
            <a:avLst/>
          </a:prstGeom>
        </p:spPr>
      </p:pic>
    </p:spTree>
    <p:extLst>
      <p:ext uri="{BB962C8B-B14F-4D97-AF65-F5344CB8AC3E}">
        <p14:creationId xmlns:p14="http://schemas.microsoft.com/office/powerpoint/2010/main" val="12988044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39</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77200" cy="4355038"/>
          </a:xfrm>
          <a:prstGeom prst="rect">
            <a:avLst/>
          </a:prstGeom>
          <a:noFill/>
        </p:spPr>
        <p:txBody>
          <a:bodyPr wrap="square" rtlCol="0">
            <a:spAutoFit/>
          </a:bodyPr>
          <a:lstStyle/>
          <a:p>
            <a:pPr algn="ctr"/>
            <a:r>
              <a:rPr lang="en-US" sz="2400" b="1" dirty="0">
                <a:solidFill>
                  <a:srgbClr val="FF0000"/>
                </a:solidFill>
              </a:rPr>
              <a:t>Percentage point change in employment rate</a:t>
            </a:r>
          </a:p>
          <a:p>
            <a:pPr algn="ctr"/>
            <a:r>
              <a:rPr lang="en-US" sz="2400" b="1" dirty="0"/>
              <a:t> by age and sex, Canada</a:t>
            </a:r>
          </a:p>
          <a:p>
            <a:pPr algn="ctr"/>
            <a:r>
              <a:rPr lang="en-US" sz="2400" b="1" dirty="0"/>
              <a:t>in</a:t>
            </a:r>
          </a:p>
          <a:p>
            <a:pPr algn="ctr"/>
            <a:r>
              <a:rPr lang="en-US" sz="2000" b="1" dirty="0"/>
              <a:t>LUC: Larger urban centres and RST: Rural and small town areas</a:t>
            </a:r>
          </a:p>
          <a:p>
            <a:pPr algn="ctr"/>
            <a:endParaRPr lang="en-US" sz="800" b="1" dirty="0"/>
          </a:p>
          <a:p>
            <a:pPr marL="285750" indent="-285750">
              <a:buFont typeface="Arial" panose="020B0604020202020204" pitchFamily="34" charset="0"/>
              <a:buChar char="•"/>
            </a:pPr>
            <a:r>
              <a:rPr lang="en-US" b="1" dirty="0"/>
              <a:t>The employment rate (ER) is the percent of the population in a given age group that is employed </a:t>
            </a:r>
            <a:r>
              <a:rPr lang="en-US" sz="1200" b="1" dirty="0"/>
              <a:t>(details in Slide 43).</a:t>
            </a:r>
          </a:p>
          <a:p>
            <a:pPr marL="285750" indent="-285750">
              <a:buFont typeface="Arial" panose="020B0604020202020204" pitchFamily="34" charset="0"/>
              <a:buChar char="•"/>
            </a:pPr>
            <a:endParaRPr lang="en-US" sz="500" b="1" dirty="0"/>
          </a:p>
          <a:p>
            <a:pPr marL="742950" lvl="1"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b="1" dirty="0">
                <a:solidFill>
                  <a:srgbClr val="FF0000"/>
                </a:solidFill>
              </a:rPr>
              <a:t>In the core working age group (25-54 years of age), the ER declined slightly less in RST (-7.2 percentage points) than in LUCs (-9.3 percentage points </a:t>
            </a:r>
            <a:r>
              <a:rPr lang="en-US" b="1" dirty="0"/>
              <a:t>(relative to the average for May 2017, 2018 and 2019).</a:t>
            </a:r>
            <a:endParaRPr lang="en-US" b="1" dirty="0">
              <a:solidFill>
                <a:srgbClr val="FF0000"/>
              </a:solidFill>
            </a:endParaRP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Note that in the peak season, the rural employment rate is higher than the urban employment rate.</a:t>
            </a:r>
          </a:p>
          <a:p>
            <a:pPr marL="285750" indent="-285750">
              <a:buFont typeface="Arial" panose="020B0604020202020204" pitchFamily="34" charset="0"/>
              <a:buChar char="•"/>
            </a:pPr>
            <a:endParaRPr lang="en-US" sz="500" b="1" dirty="0"/>
          </a:p>
        </p:txBody>
      </p:sp>
    </p:spTree>
    <p:extLst>
      <p:ext uri="{BB962C8B-B14F-4D97-AF65-F5344CB8AC3E}">
        <p14:creationId xmlns:p14="http://schemas.microsoft.com/office/powerpoint/2010/main" val="175125900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a:t>
            </a:fld>
            <a:endParaRPr lang="en-US" altLang="en-US" sz="1400" dirty="0"/>
          </a:p>
        </p:txBody>
      </p:sp>
      <p:sp>
        <p:nvSpPr>
          <p:cNvPr id="3" name="TextBox 2">
            <a:extLst>
              <a:ext uri="{FF2B5EF4-FFF2-40B4-BE49-F238E27FC236}">
                <a16:creationId xmlns:a16="http://schemas.microsoft.com/office/drawing/2014/main" id="{2205B14E-03BE-4EF8-B642-4FDDAC04DFF0}"/>
              </a:ext>
            </a:extLst>
          </p:cNvPr>
          <p:cNvSpPr txBox="1"/>
          <p:nvPr/>
        </p:nvSpPr>
        <p:spPr>
          <a:xfrm>
            <a:off x="457200" y="304800"/>
            <a:ext cx="8382000" cy="5324535"/>
          </a:xfrm>
          <a:prstGeom prst="rect">
            <a:avLst/>
          </a:prstGeom>
          <a:noFill/>
        </p:spPr>
        <p:txBody>
          <a:bodyPr wrap="square" rtlCol="0">
            <a:spAutoFit/>
          </a:bodyPr>
          <a:lstStyle/>
          <a:p>
            <a:pPr algn="ctr"/>
            <a:r>
              <a:rPr lang="en-US" sz="2400" b="1" dirty="0"/>
              <a:t>Employment in rural and small town areas </a:t>
            </a:r>
          </a:p>
          <a:p>
            <a:pPr algn="ctr"/>
            <a:endParaRPr lang="en-US" sz="500" b="1" dirty="0"/>
          </a:p>
          <a:p>
            <a:r>
              <a:rPr lang="en-US" sz="2000" b="1" dirty="0">
                <a:solidFill>
                  <a:srgbClr val="FF0000"/>
                </a:solidFill>
              </a:rPr>
              <a:t>Introduction -- COVID-19 timeline</a:t>
            </a:r>
          </a:p>
          <a:p>
            <a:endParaRPr lang="en-US" sz="1000" b="1" dirty="0"/>
          </a:p>
          <a:p>
            <a:r>
              <a:rPr lang="en-US" sz="1400" dirty="0"/>
              <a:t>Dec. 31, 2019: China informs the World Health Organization (WHO) of a cluster of 41 patients with a mysterious pneumonia.</a:t>
            </a:r>
          </a:p>
          <a:p>
            <a:r>
              <a:rPr lang="en-US" sz="1400" dirty="0"/>
              <a:t>Jan. 23, 2020:The city of Wuhan is placed under quarantine and a few days later, so is the entire province of Hubei.</a:t>
            </a:r>
          </a:p>
          <a:p>
            <a:r>
              <a:rPr lang="en-US" sz="1400" dirty="0"/>
              <a:t>Mar. 11, 2020: The WHO declares a pandemic; the global confirmed case count is 126,000.</a:t>
            </a:r>
          </a:p>
          <a:p>
            <a:r>
              <a:rPr lang="en-US" sz="1400" dirty="0"/>
              <a:t>Mar. 12 (Quebec) to Mar. 22 (Nova Scotia), every Canadian province and territory had declared a state of emergency, with gradually tightening restrictions.</a:t>
            </a:r>
          </a:p>
          <a:p>
            <a:r>
              <a:rPr lang="en-US" sz="1400" dirty="0"/>
              <a:t>Mar.15-21: Enumeration of March employment levels for the Labour Force Survey. Much of the impact of COVID-19 appeared in the March data</a:t>
            </a:r>
          </a:p>
          <a:p>
            <a:r>
              <a:rPr lang="en-US" sz="1400" dirty="0"/>
              <a:t>Mar. 21: U.S.-Canada border officially closes to non-essential travel</a:t>
            </a:r>
          </a:p>
          <a:p>
            <a:r>
              <a:rPr lang="en-US" sz="1400" dirty="0"/>
              <a:t>Apr. 12-18: Enumeration of April employment levels for the Labour Force Survey. The full impact of the impact of COVID-19 appeared in the April data.</a:t>
            </a:r>
          </a:p>
          <a:p>
            <a:r>
              <a:rPr lang="en-US" sz="1400" dirty="0"/>
              <a:t>May 17-26: Enumeration of May employment levels for Labour Force Survey. Only a few establishments in a few provinces had re-opened by this time</a:t>
            </a:r>
          </a:p>
          <a:p>
            <a:endParaRPr lang="en-US" sz="500" dirty="0"/>
          </a:p>
          <a:p>
            <a:r>
              <a:rPr lang="en-US" sz="1600" b="1" dirty="0"/>
              <a:t>THUS: COVID-19 impact on data enumerated by the LFS</a:t>
            </a:r>
          </a:p>
          <a:p>
            <a:pPr marL="285750" indent="-285750">
              <a:buFont typeface="Arial" panose="020B0604020202020204" pitchFamily="34" charset="0"/>
              <a:buChar char="•"/>
            </a:pPr>
            <a:r>
              <a:rPr lang="en-US" sz="1600" dirty="0"/>
              <a:t>Feb 2020 LFS: employment was still in the state of the “old” normal</a:t>
            </a:r>
          </a:p>
          <a:p>
            <a:pPr marL="285750" indent="-285750">
              <a:buFont typeface="Arial" panose="020B0604020202020204" pitchFamily="34" charset="0"/>
              <a:buChar char="•"/>
            </a:pPr>
            <a:r>
              <a:rPr lang="en-US" sz="1600" dirty="0"/>
              <a:t>Mar 2020 LFS: the bulk of the COVID-19 shutdown had occurred</a:t>
            </a:r>
          </a:p>
          <a:p>
            <a:pPr marL="285750" indent="-285750">
              <a:buFont typeface="Arial" panose="020B0604020202020204" pitchFamily="34" charset="0"/>
              <a:buChar char="•"/>
            </a:pPr>
            <a:r>
              <a:rPr lang="en-US" sz="1600" dirty="0"/>
              <a:t>Apr 2020 LFS: the complete impact of COVID-19</a:t>
            </a:r>
          </a:p>
          <a:p>
            <a:pPr marL="285750" indent="-285750">
              <a:buFont typeface="Arial" panose="020B0604020202020204" pitchFamily="34" charset="0"/>
              <a:buChar char="•"/>
            </a:pPr>
            <a:r>
              <a:rPr lang="en-US" sz="1600" dirty="0"/>
              <a:t>May 2020 LFS: a few scattered re-openings were occurring</a:t>
            </a:r>
            <a:endParaRPr lang="en-US" dirty="0"/>
          </a:p>
        </p:txBody>
      </p:sp>
    </p:spTree>
    <p:extLst>
      <p:ext uri="{BB962C8B-B14F-4D97-AF65-F5344CB8AC3E}">
        <p14:creationId xmlns:p14="http://schemas.microsoft.com/office/powerpoint/2010/main" val="374290646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40</a:t>
            </a:fld>
            <a:endParaRPr lang="en-US" altLang="en-US" sz="1400" dirty="0"/>
          </a:p>
        </p:txBody>
      </p:sp>
      <p:pic>
        <p:nvPicPr>
          <p:cNvPr id="2" name="Picture 1">
            <a:extLst>
              <a:ext uri="{FF2B5EF4-FFF2-40B4-BE49-F238E27FC236}">
                <a16:creationId xmlns:a16="http://schemas.microsoft.com/office/drawing/2014/main" id="{A9249B90-204F-464A-A49C-F29F065965A6}"/>
              </a:ext>
            </a:extLst>
          </p:cNvPr>
          <p:cNvPicPr>
            <a:picLocks noChangeAspect="1"/>
          </p:cNvPicPr>
          <p:nvPr/>
        </p:nvPicPr>
        <p:blipFill>
          <a:blip r:embed="rId2"/>
          <a:stretch>
            <a:fillRect/>
          </a:stretch>
        </p:blipFill>
        <p:spPr>
          <a:xfrm>
            <a:off x="251460" y="288798"/>
            <a:ext cx="8641080" cy="6280404"/>
          </a:xfrm>
          <a:prstGeom prst="rect">
            <a:avLst/>
          </a:prstGeom>
        </p:spPr>
      </p:pic>
    </p:spTree>
    <p:extLst>
      <p:ext uri="{BB962C8B-B14F-4D97-AF65-F5344CB8AC3E}">
        <p14:creationId xmlns:p14="http://schemas.microsoft.com/office/powerpoint/2010/main" val="359692045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41</a:t>
            </a:fld>
            <a:endParaRPr lang="en-US" altLang="en-US" sz="1400" dirty="0"/>
          </a:p>
        </p:txBody>
      </p:sp>
      <p:sp>
        <p:nvSpPr>
          <p:cNvPr id="2" name="TextBox 1">
            <a:extLst>
              <a:ext uri="{FF2B5EF4-FFF2-40B4-BE49-F238E27FC236}">
                <a16:creationId xmlns:a16="http://schemas.microsoft.com/office/drawing/2014/main" id="{E22AEA0F-6E33-4504-B774-9331B6D7A404}"/>
              </a:ext>
            </a:extLst>
          </p:cNvPr>
          <p:cNvSpPr txBox="1"/>
          <p:nvPr/>
        </p:nvSpPr>
        <p:spPr>
          <a:xfrm>
            <a:off x="457200" y="122237"/>
            <a:ext cx="8077200" cy="4278094"/>
          </a:xfrm>
          <a:prstGeom prst="rect">
            <a:avLst/>
          </a:prstGeom>
          <a:noFill/>
        </p:spPr>
        <p:txBody>
          <a:bodyPr wrap="square" rtlCol="0">
            <a:spAutoFit/>
          </a:bodyPr>
          <a:lstStyle/>
          <a:p>
            <a:pPr algn="ctr"/>
            <a:r>
              <a:rPr lang="en-US" sz="2400" b="1" dirty="0">
                <a:solidFill>
                  <a:srgbClr val="FF0000"/>
                </a:solidFill>
              </a:rPr>
              <a:t>Percentage point change in employment rate</a:t>
            </a:r>
          </a:p>
          <a:p>
            <a:pPr algn="ctr"/>
            <a:r>
              <a:rPr lang="en-US" sz="2400" b="1" dirty="0"/>
              <a:t> by age and sex, Canada</a:t>
            </a:r>
          </a:p>
          <a:p>
            <a:pPr algn="ctr"/>
            <a:r>
              <a:rPr lang="en-US" sz="2400" b="1" dirty="0"/>
              <a:t>in</a:t>
            </a:r>
          </a:p>
          <a:p>
            <a:pPr algn="ctr"/>
            <a:r>
              <a:rPr lang="en-US" sz="2000" b="1" dirty="0"/>
              <a:t>LUC: Larger urban centres and RST: Rural and small town areas</a:t>
            </a:r>
          </a:p>
          <a:p>
            <a:pPr algn="ctr"/>
            <a:endParaRPr lang="en-US" sz="800" b="1" dirty="0"/>
          </a:p>
          <a:p>
            <a:pPr marL="285750" indent="-285750">
              <a:buFont typeface="Arial" panose="020B0604020202020204" pitchFamily="34" charset="0"/>
              <a:buChar char="•"/>
            </a:pPr>
            <a:r>
              <a:rPr lang="en-US" b="1" dirty="0"/>
              <a:t>The employment rate (ER) is the percent of the population in a given age group that is employed</a:t>
            </a:r>
            <a:r>
              <a:rPr lang="en-US" sz="1400" b="1" dirty="0"/>
              <a:t> (details in Slide 43).</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In May, 2020, the employment rate (compared to the average for May in 2017, 2018 and 2019) was:</a:t>
            </a:r>
          </a:p>
          <a:p>
            <a:pPr marL="742950" lvl="1" indent="-285750">
              <a:buFont typeface="Arial" panose="020B0604020202020204" pitchFamily="34" charset="0"/>
              <a:buChar char="•"/>
            </a:pPr>
            <a:r>
              <a:rPr lang="en-US" b="1" dirty="0"/>
              <a:t>lower in each younger age group; and</a:t>
            </a:r>
          </a:p>
          <a:p>
            <a:pPr marL="742950" lvl="1" indent="-285750">
              <a:buFont typeface="Arial" panose="020B0604020202020204" pitchFamily="34" charset="0"/>
              <a:buChar char="•"/>
            </a:pPr>
            <a:r>
              <a:rPr lang="en-US" b="1" dirty="0"/>
              <a:t>within each age group, was lower for females, except for males 55 to 64 years of age. </a:t>
            </a:r>
          </a:p>
          <a:p>
            <a:pPr lvl="1"/>
            <a:r>
              <a:rPr lang="en-US" sz="1000" b="1" dirty="0"/>
              <a:t>(For details, see table in Slide x)</a:t>
            </a:r>
          </a:p>
          <a:p>
            <a:pPr marL="742950" lvl="1" indent="-285750">
              <a:buFont typeface="Arial" panose="020B0604020202020204" pitchFamily="34" charset="0"/>
              <a:buChar char="•"/>
            </a:pPr>
            <a:endParaRPr lang="en-US" b="1" dirty="0">
              <a:solidFill>
                <a:srgbClr val="FF0000"/>
              </a:solidFill>
            </a:endParaRPr>
          </a:p>
        </p:txBody>
      </p:sp>
    </p:spTree>
    <p:extLst>
      <p:ext uri="{BB962C8B-B14F-4D97-AF65-F5344CB8AC3E}">
        <p14:creationId xmlns:p14="http://schemas.microsoft.com/office/powerpoint/2010/main" val="382330378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42</a:t>
            </a:fld>
            <a:endParaRPr lang="en-US" altLang="en-US" sz="1400" dirty="0"/>
          </a:p>
        </p:txBody>
      </p:sp>
      <p:pic>
        <p:nvPicPr>
          <p:cNvPr id="3" name="Picture 2">
            <a:extLst>
              <a:ext uri="{FF2B5EF4-FFF2-40B4-BE49-F238E27FC236}">
                <a16:creationId xmlns:a16="http://schemas.microsoft.com/office/drawing/2014/main" id="{E8804D96-A1BC-4471-94A7-34DBCA93B6A1}"/>
              </a:ext>
            </a:extLst>
          </p:cNvPr>
          <p:cNvPicPr>
            <a:picLocks noChangeAspect="1"/>
          </p:cNvPicPr>
          <p:nvPr/>
        </p:nvPicPr>
        <p:blipFill>
          <a:blip r:embed="rId2"/>
          <a:stretch>
            <a:fillRect/>
          </a:stretch>
        </p:blipFill>
        <p:spPr>
          <a:xfrm>
            <a:off x="961113" y="228600"/>
            <a:ext cx="7116087" cy="6194425"/>
          </a:xfrm>
          <a:prstGeom prst="rect">
            <a:avLst/>
          </a:prstGeom>
        </p:spPr>
      </p:pic>
    </p:spTree>
    <p:extLst>
      <p:ext uri="{BB962C8B-B14F-4D97-AF65-F5344CB8AC3E}">
        <p14:creationId xmlns:p14="http://schemas.microsoft.com/office/powerpoint/2010/main" val="70993118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43</a:t>
            </a:fld>
            <a:endParaRPr lang="en-US" altLang="en-US" sz="1400" dirty="0"/>
          </a:p>
        </p:txBody>
      </p:sp>
      <p:pic>
        <p:nvPicPr>
          <p:cNvPr id="3" name="Picture 2">
            <a:extLst>
              <a:ext uri="{FF2B5EF4-FFF2-40B4-BE49-F238E27FC236}">
                <a16:creationId xmlns:a16="http://schemas.microsoft.com/office/drawing/2014/main" id="{8EBC71F8-9DC0-4188-945C-697AEAA604DC}"/>
              </a:ext>
            </a:extLst>
          </p:cNvPr>
          <p:cNvPicPr>
            <a:picLocks noChangeAspect="1"/>
          </p:cNvPicPr>
          <p:nvPr/>
        </p:nvPicPr>
        <p:blipFill>
          <a:blip r:embed="rId2"/>
          <a:stretch>
            <a:fillRect/>
          </a:stretch>
        </p:blipFill>
        <p:spPr>
          <a:xfrm>
            <a:off x="990860" y="0"/>
            <a:ext cx="7162280" cy="6858000"/>
          </a:xfrm>
          <a:prstGeom prst="rect">
            <a:avLst/>
          </a:prstGeom>
        </p:spPr>
      </p:pic>
    </p:spTree>
    <p:extLst>
      <p:ext uri="{BB962C8B-B14F-4D97-AF65-F5344CB8AC3E}">
        <p14:creationId xmlns:p14="http://schemas.microsoft.com/office/powerpoint/2010/main" val="77779265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44</a:t>
            </a:fld>
            <a:endParaRPr lang="en-US" altLang="en-US" sz="1400" dirty="0"/>
          </a:p>
        </p:txBody>
      </p:sp>
      <p:sp>
        <p:nvSpPr>
          <p:cNvPr id="3" name="TextBox 2">
            <a:extLst>
              <a:ext uri="{FF2B5EF4-FFF2-40B4-BE49-F238E27FC236}">
                <a16:creationId xmlns:a16="http://schemas.microsoft.com/office/drawing/2014/main" id="{2205B14E-03BE-4EF8-B642-4FDDAC04DFF0}"/>
              </a:ext>
            </a:extLst>
          </p:cNvPr>
          <p:cNvSpPr txBox="1"/>
          <p:nvPr/>
        </p:nvSpPr>
        <p:spPr>
          <a:xfrm>
            <a:off x="457200" y="457200"/>
            <a:ext cx="8229600" cy="6801862"/>
          </a:xfrm>
          <a:prstGeom prst="rect">
            <a:avLst/>
          </a:prstGeom>
          <a:noFill/>
        </p:spPr>
        <p:txBody>
          <a:bodyPr wrap="square" rtlCol="0">
            <a:spAutoFit/>
          </a:bodyPr>
          <a:lstStyle/>
          <a:p>
            <a:endParaRPr lang="en-US" sz="2000" b="1" dirty="0"/>
          </a:p>
          <a:p>
            <a:r>
              <a:rPr lang="en-US" sz="2000" b="1" dirty="0"/>
              <a:t>Context</a:t>
            </a:r>
          </a:p>
          <a:p>
            <a:pPr marL="342900" indent="-342900">
              <a:buFont typeface="Wingdings" panose="05000000000000000000" pitchFamily="2" charset="2"/>
              <a:buChar char="§"/>
            </a:pPr>
            <a:r>
              <a:rPr lang="en-US" sz="2000" b="1" dirty="0"/>
              <a:t>Canada’s </a:t>
            </a:r>
            <a:r>
              <a:rPr lang="en-US" sz="2000" b="1" dirty="0">
                <a:solidFill>
                  <a:srgbClr val="FF0000"/>
                </a:solidFill>
              </a:rPr>
              <a:t>rural population is growing, but not everywhere</a:t>
            </a:r>
            <a:r>
              <a:rPr lang="en-US" sz="2000" b="1" dirty="0"/>
              <a:t>. The rural population is growing near cities, in cottage country and in the north. Data for the rural and small town population are shown in</a:t>
            </a:r>
          </a:p>
          <a:p>
            <a:pPr marL="800100" lvl="1" indent="-342900">
              <a:buFont typeface="Wingdings" panose="05000000000000000000" pitchFamily="2" charset="2"/>
              <a:buChar char="§"/>
            </a:pPr>
            <a:r>
              <a:rPr lang="en-CA" sz="1600" dirty="0"/>
              <a:t>Bollman, Ray D. (2017) </a:t>
            </a:r>
            <a:r>
              <a:rPr lang="en-CA" sz="1600" b="1" dirty="0"/>
              <a:t>Rural Demographic Update: 2016 </a:t>
            </a:r>
            <a:r>
              <a:rPr lang="en-CA" sz="1600" dirty="0"/>
              <a:t>(Guelph: Rural Ontario Institute) </a:t>
            </a:r>
            <a:r>
              <a:rPr lang="en-CA" sz="1000" dirty="0"/>
              <a:t>(</a:t>
            </a:r>
            <a:r>
              <a:rPr lang="en-CA" sz="1000" u="sng" dirty="0">
                <a:hlinkClick r:id="rId2"/>
              </a:rPr>
              <a:t>http://www.ruralontarioinstitute.ca/file.aspx?id=26acac18-6d6e-4fc5-8be6-c16d326305fe</a:t>
            </a:r>
            <a:r>
              <a:rPr lang="en-CA" sz="1000" dirty="0"/>
              <a:t>).</a:t>
            </a:r>
            <a:endParaRPr lang="en-US" sz="1000" dirty="0"/>
          </a:p>
          <a:p>
            <a:r>
              <a:rPr lang="en-CA" dirty="0"/>
              <a:t> </a:t>
            </a:r>
            <a:endParaRPr lang="en-US" dirty="0"/>
          </a:p>
          <a:p>
            <a:pPr marL="285750" indent="-285750">
              <a:buFont typeface="Arial" panose="020B0604020202020204" pitchFamily="34" charset="0"/>
              <a:buChar char="•"/>
            </a:pPr>
            <a:r>
              <a:rPr lang="en-CA" dirty="0"/>
              <a:t> </a:t>
            </a:r>
            <a:r>
              <a:rPr lang="en-US" sz="2000" b="1" dirty="0"/>
              <a:t>Canada’s rural economy makes </a:t>
            </a:r>
            <a:r>
              <a:rPr lang="en-US" sz="2000" b="1" dirty="0">
                <a:solidFill>
                  <a:srgbClr val="FF0000"/>
                </a:solidFill>
              </a:rPr>
              <a:t>a significant contribution to the GDP </a:t>
            </a:r>
            <a:r>
              <a:rPr lang="en-US" sz="2000" b="1" dirty="0"/>
              <a:t>in each province. See: </a:t>
            </a:r>
          </a:p>
          <a:p>
            <a:pPr marL="742950" lvl="1" indent="-285750" algn="ctr">
              <a:buFont typeface="Wingdings" panose="05000000000000000000" pitchFamily="2" charset="2"/>
              <a:buChar char="§"/>
            </a:pPr>
            <a:r>
              <a:rPr lang="en-US" sz="1600" dirty="0"/>
              <a:t>Bollman (2019) Charts of Levels and Trends: Metro and Non-metro Gross Domestic Product (GDP), Canada and Provinces, 2009 to 2016</a:t>
            </a:r>
          </a:p>
          <a:p>
            <a:r>
              <a:rPr lang="en-US" sz="2000" b="1" dirty="0"/>
              <a:t>	which I can send along upon request.</a:t>
            </a:r>
          </a:p>
          <a:p>
            <a:endParaRPr lang="en-US" sz="2000" b="1" dirty="0"/>
          </a:p>
          <a:p>
            <a:pPr marL="285750" indent="-285750">
              <a:buFont typeface="Arial" panose="020B0604020202020204" pitchFamily="34" charset="0"/>
              <a:buChar char="•"/>
            </a:pPr>
            <a:r>
              <a:rPr lang="en-US" sz="1600" dirty="0"/>
              <a:t>My powerpoint charts and tables for the LFS data to April, 2020, along with a special issue of “Focus on Rural Ontario” entitled “COVID-19 Impact on Rural Employment: Ontario in the Canadian context in April, 2020” can be accessed via a blog at the Rural Ontario Institute </a:t>
            </a:r>
            <a:r>
              <a:rPr lang="en-US" sz="1600" u="sng" dirty="0">
                <a:hlinkClick r:id="rId3"/>
              </a:rPr>
              <a:t>https://www.ruralontarioinstitute.ca/blog/the-impact-of-covid-19-on-rural-employment</a:t>
            </a:r>
            <a:r>
              <a:rPr lang="en-US" sz="1600" dirty="0"/>
              <a:t>. I anticipate that the Rural Ontario Institute will publish a subsequent special issue to update the employment situation to May 2020.</a:t>
            </a:r>
          </a:p>
          <a:p>
            <a:endParaRPr lang="en-US" sz="2000" b="1" dirty="0"/>
          </a:p>
          <a:p>
            <a:pPr algn="ctr"/>
            <a:endParaRPr lang="en-US" sz="2000" b="1" dirty="0"/>
          </a:p>
          <a:p>
            <a:pPr marL="342900" indent="-342900">
              <a:buAutoNum type="arabicPeriod"/>
            </a:pPr>
            <a:endParaRPr lang="en-US" dirty="0"/>
          </a:p>
        </p:txBody>
      </p:sp>
    </p:spTree>
    <p:extLst>
      <p:ext uri="{BB962C8B-B14F-4D97-AF65-F5344CB8AC3E}">
        <p14:creationId xmlns:p14="http://schemas.microsoft.com/office/powerpoint/2010/main" val="419916318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45</a:t>
            </a:fld>
            <a:endParaRPr lang="en-US" altLang="en-US" sz="1400" dirty="0"/>
          </a:p>
        </p:txBody>
      </p:sp>
      <p:sp>
        <p:nvSpPr>
          <p:cNvPr id="3" name="Rectangle 2">
            <a:extLst>
              <a:ext uri="{FF2B5EF4-FFF2-40B4-BE49-F238E27FC236}">
                <a16:creationId xmlns:a16="http://schemas.microsoft.com/office/drawing/2014/main" id="{A9497DDE-F0B5-450A-8AF4-F3CE3EA017D7}"/>
              </a:ext>
            </a:extLst>
          </p:cNvPr>
          <p:cNvSpPr/>
          <p:nvPr/>
        </p:nvSpPr>
        <p:spPr>
          <a:xfrm>
            <a:off x="533400" y="304800"/>
            <a:ext cx="8001000" cy="6007478"/>
          </a:xfrm>
          <a:prstGeom prst="rect">
            <a:avLst/>
          </a:prstGeom>
        </p:spPr>
        <p:txBody>
          <a:bodyPr wrap="square">
            <a:spAutoFit/>
          </a:bodyPr>
          <a:lstStyle/>
          <a:p>
            <a:pPr>
              <a:lnSpc>
                <a:spcPct val="107000"/>
              </a:lnSpc>
              <a:spcBef>
                <a:spcPts val="0"/>
              </a:spcBef>
              <a:spcAft>
                <a:spcPts val="0"/>
              </a:spcAft>
            </a:pPr>
            <a:r>
              <a:rPr lang="en-CA" sz="2000" dirty="0">
                <a:ea typeface="Calibri" panose="020F0502020204030204" pitchFamily="34" charset="0"/>
                <a:cs typeface="Arial" panose="020B0604020202020204" pitchFamily="34" charset="0"/>
              </a:rPr>
              <a:t>Demographic background information can be found at</a:t>
            </a:r>
          </a:p>
          <a:p>
            <a:pPr>
              <a:lnSpc>
                <a:spcPct val="107000"/>
              </a:lnSpc>
              <a:spcBef>
                <a:spcPts val="0"/>
              </a:spcBef>
              <a:spcAft>
                <a:spcPts val="0"/>
              </a:spcAft>
            </a:pPr>
            <a:endParaRPr lang="en-CA" sz="1400" dirty="0">
              <a:ea typeface="Calibri" panose="020F0502020204030204" pitchFamily="34" charset="0"/>
              <a:cs typeface="Arial" panose="020B0604020202020204" pitchFamily="34" charset="0"/>
            </a:endParaRPr>
          </a:p>
          <a:p>
            <a:r>
              <a:rPr lang="en-US" sz="1200" dirty="0"/>
              <a:t>Bollman, Ray D. and Heather A. Clemenson (2008) </a:t>
            </a:r>
            <a:r>
              <a:rPr lang="en-US" sz="1200" b="1" dirty="0"/>
              <a:t>Structure and Change in Canada’s Rural Demography: An Update to 2006 with Provincial Detail </a:t>
            </a:r>
            <a:r>
              <a:rPr lang="en-US" sz="1200" dirty="0"/>
              <a:t>(Ottawa: Statistics Canada, Agriculture and Rural Working Paper No. 90, Catalogue no. 21-601-MIE) (</a:t>
            </a:r>
            <a:r>
              <a:rPr lang="en-US" sz="1200" dirty="0">
                <a:hlinkClick r:id="rId2"/>
              </a:rPr>
              <a:t>https://www150.statcan.gc.ca/n1/en/catalogue/21-601-M</a:t>
            </a:r>
            <a:r>
              <a:rPr lang="en-US" sz="1200" dirty="0"/>
              <a:t>)</a:t>
            </a:r>
          </a:p>
          <a:p>
            <a:endParaRPr lang="en-US" sz="1200" dirty="0">
              <a:solidFill>
                <a:prstClr val="black"/>
              </a:solidFill>
            </a:endParaRPr>
          </a:p>
          <a:p>
            <a:r>
              <a:rPr lang="en-US" sz="1200" dirty="0"/>
              <a:t>Bollman, Ray D. (2012) </a:t>
            </a:r>
            <a:r>
              <a:rPr lang="en-US" sz="1200" b="1" dirty="0"/>
              <a:t>Canada’s rural population is growing: A rural demography update to 2011</a:t>
            </a:r>
            <a:r>
              <a:rPr lang="en-US" sz="1200" dirty="0"/>
              <a:t> (Guelph: Rural Ontario Institute) (</a:t>
            </a:r>
            <a:r>
              <a:rPr lang="en-US" sz="1200" u="sng" dirty="0">
                <a:hlinkClick r:id="rId3"/>
              </a:rPr>
              <a:t>http://www.ruralontarioinstitute.ca/file.aspx?id=231b5f1a-a7ca-4ddf-b69e-4034a35de640</a:t>
            </a:r>
            <a:r>
              <a:rPr lang="en-US" sz="1200" dirty="0"/>
              <a:t>).</a:t>
            </a:r>
          </a:p>
          <a:p>
            <a:r>
              <a:rPr lang="en-US" sz="1200" dirty="0"/>
              <a:t> </a:t>
            </a:r>
            <a:endParaRPr lang="en-US" sz="1200" dirty="0">
              <a:solidFill>
                <a:prstClr val="black"/>
              </a:solidFill>
            </a:endParaRPr>
          </a:p>
          <a:p>
            <a:r>
              <a:rPr lang="en-US" sz="1200" dirty="0">
                <a:solidFill>
                  <a:prstClr val="black"/>
                </a:solidFill>
              </a:rPr>
              <a:t>Bollman, Ray D. (2014) </a:t>
            </a:r>
            <a:r>
              <a:rPr lang="en-US" sz="1200" b="1" dirty="0">
                <a:solidFill>
                  <a:srgbClr val="000000"/>
                </a:solidFill>
              </a:rPr>
              <a:t>Rural Canada 2013: An Update -- A statement of the current structure and trends in Rural Canada. </a:t>
            </a:r>
            <a:r>
              <a:rPr lang="en-US" sz="1200" dirty="0">
                <a:solidFill>
                  <a:srgbClr val="000000"/>
                </a:solidFill>
              </a:rPr>
              <a:t>Paper prepared for the Federation of Canadian Municipalities. (</a:t>
            </a:r>
            <a:r>
              <a:rPr lang="en-US" sz="1200" u="sng" dirty="0">
                <a:solidFill>
                  <a:srgbClr val="0000FF"/>
                </a:solidFill>
                <a:hlinkClick r:id="rId4">
                  <a:extLst>
                    <a:ext uri="{A12FA001-AC4F-418D-AE19-62706E023703}">
                      <ahyp:hlinkClr xmlns:ahyp="http://schemas.microsoft.com/office/drawing/2018/hyperlinkcolor" val="tx"/>
                    </a:ext>
                  </a:extLst>
                </a:hlinkClick>
              </a:rPr>
              <a:t>http://crrf.ca/rural-canada-2013-an-update/</a:t>
            </a:r>
            <a:r>
              <a:rPr lang="en-US" sz="1200" dirty="0">
                <a:solidFill>
                  <a:srgbClr val="000000"/>
                </a:solidFill>
                <a:hlinkClick r:id="rId4">
                  <a:extLst>
                    <a:ext uri="{A12FA001-AC4F-418D-AE19-62706E023703}">
                      <ahyp:hlinkClr xmlns:ahyp="http://schemas.microsoft.com/office/drawing/2018/hyperlinkcolor" val="tx"/>
                    </a:ext>
                  </a:extLst>
                </a:hlinkClick>
              </a:rPr>
              <a:t>)</a:t>
            </a:r>
          </a:p>
          <a:p>
            <a:endParaRPr lang="en-US" sz="1200" dirty="0">
              <a:solidFill>
                <a:srgbClr val="000000"/>
              </a:solidFill>
              <a:hlinkClick r:id="rId4">
                <a:extLst>
                  <a:ext uri="{A12FA001-AC4F-418D-AE19-62706E023703}">
                    <ahyp:hlinkClr xmlns:ahyp="http://schemas.microsoft.com/office/drawing/2018/hyperlinkcolor" val="tx"/>
                  </a:ext>
                </a:extLst>
              </a:hlinkClick>
            </a:endParaRPr>
          </a:p>
          <a:p>
            <a:r>
              <a:rPr lang="en-CA" sz="1200" dirty="0"/>
              <a:t>Bollman, Ray D. (2014) </a:t>
            </a:r>
            <a:r>
              <a:rPr lang="en-US" sz="1200" b="1" dirty="0"/>
              <a:t>Manitoba’s Rural Demography: Structure and Trends, An Update. </a:t>
            </a:r>
            <a:r>
              <a:rPr lang="en-US" sz="1200" dirty="0"/>
              <a:t>Webinar prepared for the Rural Development Institute, Brandon University, November 4. (Slides available at </a:t>
            </a:r>
            <a:r>
              <a:rPr lang="en-US" sz="1200" u="sng" dirty="0">
                <a:hlinkClick r:id="rId5"/>
              </a:rPr>
              <a:t>https://www.brandonu.ca/rdi/files/2014/03/Bollman-2014-RDI-Webinar-MBs-Rural-Demography-ppt.pdf</a:t>
            </a:r>
            <a:r>
              <a:rPr lang="en-US" sz="1200" dirty="0"/>
              <a:t> and voice recording available at </a:t>
            </a:r>
            <a:r>
              <a:rPr lang="en-US" sz="1200" u="sng" dirty="0">
                <a:hlinkClick r:id="rId6"/>
              </a:rPr>
              <a:t>https://momentum.adobeconnect.com/_a832732884/p6xl84bcdbp/?launcher=false&amp;fcsContent=true&amp;pbMode=normal</a:t>
            </a:r>
            <a:r>
              <a:rPr lang="en-US" sz="1200" dirty="0"/>
              <a:t> )</a:t>
            </a:r>
          </a:p>
          <a:p>
            <a:endParaRPr lang="en-CA" sz="1200" dirty="0"/>
          </a:p>
          <a:p>
            <a:r>
              <a:rPr lang="en-CA" sz="1200" dirty="0"/>
              <a:t>Bollman, Ray D. (2016) </a:t>
            </a:r>
            <a:r>
              <a:rPr lang="en-CA" sz="1200" b="1" dirty="0"/>
              <a:t>Maps of sub-provincial demographic levels and trends annually to 2015</a:t>
            </a:r>
            <a:r>
              <a:rPr lang="en-CA" sz="1200" dirty="0"/>
              <a:t> (</a:t>
            </a:r>
            <a:r>
              <a:rPr lang="en-US" sz="1200" u="sng" dirty="0">
                <a:hlinkClick r:id="rId7"/>
              </a:rPr>
              <a:t>http://www.ruralontarioinstitute.ca/uploads/userfiles/files/Maps%20of%20Sub-provincial%20Demography%20to%20July%202015%20-%20Updated%20Feb%202016%20-%201.pdf</a:t>
            </a:r>
            <a:r>
              <a:rPr lang="en-US" sz="1200" dirty="0"/>
              <a:t>)</a:t>
            </a:r>
          </a:p>
          <a:p>
            <a:r>
              <a:rPr lang="en-CA" sz="1200" dirty="0"/>
              <a:t> </a:t>
            </a:r>
            <a:endParaRPr lang="en-US" sz="1200" dirty="0"/>
          </a:p>
          <a:p>
            <a:r>
              <a:rPr lang="en-CA" sz="1200" dirty="0"/>
              <a:t>Bollman, Ray D. (2017) </a:t>
            </a:r>
            <a:r>
              <a:rPr lang="en-CA" sz="1200" b="1" dirty="0"/>
              <a:t>Rural Demographic Update (Canada and Provinces): 2016 </a:t>
            </a:r>
            <a:r>
              <a:rPr lang="en-CA" sz="1200" dirty="0"/>
              <a:t>(Guelph: Rural Ontario Institute) (</a:t>
            </a:r>
            <a:r>
              <a:rPr lang="en-CA" sz="1200" u="sng" dirty="0">
                <a:hlinkClick r:id="rId8"/>
              </a:rPr>
              <a:t>http://www.ruralontarioinstitute.ca/file.aspx?id=26acac18-6d6e-4fc5-8be6-c16d326305fe</a:t>
            </a:r>
            <a:r>
              <a:rPr lang="en-CA" sz="1200" dirty="0"/>
              <a:t>).</a:t>
            </a:r>
            <a:endParaRPr lang="en-US" sz="1200" dirty="0"/>
          </a:p>
          <a:p>
            <a:r>
              <a:rPr lang="en-CA" sz="1200" dirty="0"/>
              <a:t> </a:t>
            </a:r>
            <a:endParaRPr lang="en-CA" sz="1200" b="1" dirty="0">
              <a:ea typeface="Calibri" panose="020F0502020204030204" pitchFamily="34" charset="0"/>
              <a:cs typeface="Arial" panose="020B0604020202020204" pitchFamily="34" charset="0"/>
            </a:endParaRPr>
          </a:p>
          <a:p>
            <a:pPr>
              <a:spcBef>
                <a:spcPts val="0"/>
              </a:spcBef>
              <a:spcAft>
                <a:spcPts val="0"/>
              </a:spcAft>
            </a:pPr>
            <a:r>
              <a:rPr lang="en-CA" sz="1200" dirty="0"/>
              <a:t>Bollman, Ray D. (2017) “Rural Ontario’s Demography: Census Update 2016” </a:t>
            </a:r>
            <a:r>
              <a:rPr lang="en-CA" sz="1200" b="1" dirty="0"/>
              <a:t>Focus on Rural Ontario</a:t>
            </a:r>
            <a:r>
              <a:rPr lang="en-CA" sz="1200" dirty="0"/>
              <a:t> (Guelph: Rural Ontario Institute, March) (</a:t>
            </a:r>
            <a:r>
              <a:rPr lang="en-CA" sz="1200" u="sng" dirty="0">
                <a:hlinkClick r:id="rId9"/>
              </a:rPr>
              <a:t>http://www.ruralontarioinstitute.ca/uploads/userfiles/files/Rural%20Ontario%E2%80%99s%20Demography_Census%20Update%202016.pdf</a:t>
            </a:r>
            <a:r>
              <a:rPr lang="en-CA" sz="1200" dirty="0"/>
              <a:t>).</a:t>
            </a:r>
            <a:endParaRPr lang="en-US" sz="12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968986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46</a:t>
            </a:fld>
            <a:endParaRPr lang="en-US" altLang="en-US" sz="1400" dirty="0"/>
          </a:p>
        </p:txBody>
      </p:sp>
      <p:pic>
        <p:nvPicPr>
          <p:cNvPr id="3" name="Picture 2">
            <a:extLst>
              <a:ext uri="{FF2B5EF4-FFF2-40B4-BE49-F238E27FC236}">
                <a16:creationId xmlns:a16="http://schemas.microsoft.com/office/drawing/2014/main" id="{6CA3D6CE-52CD-4F9E-A0EE-5C9A525D982D}"/>
              </a:ext>
            </a:extLst>
          </p:cNvPr>
          <p:cNvPicPr>
            <a:picLocks noChangeAspect="1"/>
          </p:cNvPicPr>
          <p:nvPr/>
        </p:nvPicPr>
        <p:blipFill>
          <a:blip r:embed="rId2"/>
          <a:stretch>
            <a:fillRect/>
          </a:stretch>
        </p:blipFill>
        <p:spPr>
          <a:xfrm>
            <a:off x="357141" y="990600"/>
            <a:ext cx="8429717" cy="5257799"/>
          </a:xfrm>
          <a:prstGeom prst="rect">
            <a:avLst/>
          </a:prstGeom>
        </p:spPr>
      </p:pic>
      <p:sp>
        <p:nvSpPr>
          <p:cNvPr id="2" name="TextBox 1">
            <a:extLst>
              <a:ext uri="{FF2B5EF4-FFF2-40B4-BE49-F238E27FC236}">
                <a16:creationId xmlns:a16="http://schemas.microsoft.com/office/drawing/2014/main" id="{07CC38B6-6E1F-4014-8E36-390497E6826C}"/>
              </a:ext>
            </a:extLst>
          </p:cNvPr>
          <p:cNvSpPr txBox="1"/>
          <p:nvPr/>
        </p:nvSpPr>
        <p:spPr>
          <a:xfrm>
            <a:off x="381000" y="304800"/>
            <a:ext cx="6172200" cy="369332"/>
          </a:xfrm>
          <a:prstGeom prst="rect">
            <a:avLst/>
          </a:prstGeom>
          <a:noFill/>
        </p:spPr>
        <p:txBody>
          <a:bodyPr wrap="square" rtlCol="0">
            <a:spAutoFit/>
          </a:bodyPr>
          <a:lstStyle/>
          <a:p>
            <a:r>
              <a:rPr lang="en-US" b="1" dirty="0"/>
              <a:t>Not my chart </a:t>
            </a:r>
            <a:r>
              <a:rPr lang="en-US" b="1" dirty="0">
                <a:sym typeface="Wingdings" panose="05000000000000000000" pitchFamily="2" charset="2"/>
              </a:rPr>
              <a:t> but important:</a:t>
            </a:r>
            <a:endParaRPr lang="en-US" b="1" dirty="0"/>
          </a:p>
        </p:txBody>
      </p:sp>
    </p:spTree>
    <p:extLst>
      <p:ext uri="{BB962C8B-B14F-4D97-AF65-F5344CB8AC3E}">
        <p14:creationId xmlns:p14="http://schemas.microsoft.com/office/powerpoint/2010/main" val="1959818217"/>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C:\A Texts\Pictures\Bollman\Sunset October 2007\Sunset Oct 2007 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130175" y="152400"/>
            <a:ext cx="88392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a:r>
              <a:rPr lang="en-US" sz="3200" b="1" dirty="0">
                <a:solidFill>
                  <a:srgbClr val="FFFF00"/>
                </a:solidFill>
              </a:rPr>
              <a:t>Employment in rural and small town areas</a:t>
            </a:r>
          </a:p>
          <a:p>
            <a:pPr algn="ctr"/>
            <a:r>
              <a:rPr lang="en-US" sz="3200" b="1" dirty="0">
                <a:solidFill>
                  <a:srgbClr val="FFFF00"/>
                </a:solidFill>
              </a:rPr>
              <a:t>in the months BCE </a:t>
            </a:r>
          </a:p>
          <a:p>
            <a:pPr algn="ctr"/>
            <a:r>
              <a:rPr lang="en-US" sz="2000" b="1" dirty="0">
                <a:solidFill>
                  <a:srgbClr val="FFFF00"/>
                </a:solidFill>
              </a:rPr>
              <a:t>(before Covid era or before coma economy) </a:t>
            </a:r>
          </a:p>
          <a:p>
            <a:pPr algn="ctr"/>
            <a:r>
              <a:rPr lang="en-US" sz="3200" b="1" dirty="0">
                <a:solidFill>
                  <a:srgbClr val="FFFF00"/>
                </a:solidFill>
              </a:rPr>
              <a:t>and in the months CE </a:t>
            </a:r>
          </a:p>
          <a:p>
            <a:pPr algn="ctr"/>
            <a:r>
              <a:rPr lang="en-US" sz="2000" b="1" dirty="0">
                <a:solidFill>
                  <a:srgbClr val="FFFF00"/>
                </a:solidFill>
              </a:rPr>
              <a:t>(Covid era or coma economy)</a:t>
            </a:r>
          </a:p>
          <a:p>
            <a:pPr algn="ctr"/>
            <a:r>
              <a:rPr lang="en-US" sz="2400" b="1" dirty="0">
                <a:solidFill>
                  <a:srgbClr val="FFFF00"/>
                </a:solidFill>
              </a:rPr>
              <a:t> </a:t>
            </a:r>
          </a:p>
          <a:p>
            <a:pPr algn="ctr"/>
            <a:r>
              <a:rPr lang="en-US" sz="2400" b="1" dirty="0">
                <a:solidFill>
                  <a:srgbClr val="FFFF00"/>
                </a:solidFill>
              </a:rPr>
              <a:t>Selected charts up to May, 2020</a:t>
            </a:r>
          </a:p>
          <a:p>
            <a:pPr algn="ctr"/>
            <a:endParaRPr lang="en-US" sz="2400" b="1" dirty="0">
              <a:solidFill>
                <a:srgbClr val="FFFF00"/>
              </a:solidFill>
            </a:endParaRPr>
          </a:p>
          <a:p>
            <a:pPr algn="ctr"/>
            <a:endParaRPr lang="en-US" sz="2400" b="1" dirty="0">
              <a:solidFill>
                <a:srgbClr val="FFFF00"/>
              </a:solidFill>
            </a:endParaRPr>
          </a:p>
          <a:p>
            <a:pPr algn="ctr"/>
            <a:endParaRPr lang="en-US" sz="2400" b="1" dirty="0">
              <a:solidFill>
                <a:srgbClr val="FFFF00"/>
              </a:solidFill>
            </a:endParaRPr>
          </a:p>
          <a:p>
            <a:pPr algn="r" eaLnBrk="1" hangingPunct="1"/>
            <a:r>
              <a:rPr lang="en-US" altLang="en-US" sz="1600" b="1" dirty="0">
                <a:solidFill>
                  <a:srgbClr val="FFFF00"/>
                </a:solidFill>
              </a:rPr>
              <a:t>June 5, 2020</a:t>
            </a:r>
          </a:p>
          <a:p>
            <a:pPr algn="r" eaLnBrk="1" hangingPunct="1"/>
            <a:r>
              <a:rPr lang="en-US" altLang="en-US" sz="2000" b="1" dirty="0">
                <a:solidFill>
                  <a:srgbClr val="FFFF00"/>
                </a:solidFill>
              </a:rPr>
              <a:t>Ray D. Bollman</a:t>
            </a:r>
          </a:p>
          <a:p>
            <a:pPr algn="r" eaLnBrk="1" hangingPunct="1"/>
            <a:r>
              <a:rPr lang="en-US" altLang="en-US" sz="1600" b="1" dirty="0">
                <a:solidFill>
                  <a:srgbClr val="FFFF00"/>
                </a:solidFill>
                <a:hlinkClick r:id="rId3"/>
              </a:rPr>
              <a:t>RayD.Bollman@sasktel.net</a:t>
            </a:r>
            <a:endParaRPr lang="en-US" altLang="en-US" sz="1600" b="1" dirty="0">
              <a:solidFill>
                <a:srgbClr val="FFFF00"/>
              </a:solidFill>
            </a:endParaRPr>
          </a:p>
          <a:p>
            <a:pPr algn="r" eaLnBrk="1" hangingPunct="1"/>
            <a:r>
              <a:rPr lang="en-US" altLang="en-US" sz="1600" b="1" dirty="0">
                <a:solidFill>
                  <a:srgbClr val="FFFF00"/>
                </a:solidFill>
              </a:rPr>
              <a:t>Research Associate, Rural Development Institute, </a:t>
            </a:r>
          </a:p>
          <a:p>
            <a:pPr algn="r" eaLnBrk="1" hangingPunct="1"/>
            <a:r>
              <a:rPr lang="en-US" altLang="en-US" sz="1600" b="1" dirty="0">
                <a:solidFill>
                  <a:srgbClr val="FFFF00"/>
                </a:solidFill>
              </a:rPr>
              <a:t>Brandon University</a:t>
            </a:r>
          </a:p>
          <a:p>
            <a:pPr algn="r" eaLnBrk="1" hangingPunct="1"/>
            <a:r>
              <a:rPr lang="en-US" sz="1600" b="1" dirty="0">
                <a:solidFill>
                  <a:srgbClr val="FFFF00"/>
                </a:solidFill>
              </a:rPr>
              <a:t>Professional Associate, Leslie Harris Centre of Regional Policy and Development, Memorial University</a:t>
            </a:r>
            <a:br>
              <a:rPr lang="en-US" dirty="0">
                <a:solidFill>
                  <a:srgbClr val="FFFF00"/>
                </a:solidFill>
              </a:rPr>
            </a:br>
            <a:endParaRPr lang="en-US" altLang="en-US" sz="1600" b="1" dirty="0">
              <a:solidFill>
                <a:srgbClr val="FFFF00"/>
              </a:solidFill>
            </a:endParaRPr>
          </a:p>
        </p:txBody>
      </p:sp>
    </p:spTree>
    <p:extLst>
      <p:ext uri="{BB962C8B-B14F-4D97-AF65-F5344CB8AC3E}">
        <p14:creationId xmlns:p14="http://schemas.microsoft.com/office/powerpoint/2010/main" val="217755229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5</a:t>
            </a:fld>
            <a:endParaRPr lang="en-US" altLang="en-US" sz="1400" dirty="0"/>
          </a:p>
        </p:txBody>
      </p:sp>
      <p:sp>
        <p:nvSpPr>
          <p:cNvPr id="3" name="TextBox 2">
            <a:extLst>
              <a:ext uri="{FF2B5EF4-FFF2-40B4-BE49-F238E27FC236}">
                <a16:creationId xmlns:a16="http://schemas.microsoft.com/office/drawing/2014/main" id="{2205B14E-03BE-4EF8-B642-4FDDAC04DFF0}"/>
              </a:ext>
            </a:extLst>
          </p:cNvPr>
          <p:cNvSpPr txBox="1"/>
          <p:nvPr/>
        </p:nvSpPr>
        <p:spPr>
          <a:xfrm>
            <a:off x="457200" y="304800"/>
            <a:ext cx="8229600" cy="5755422"/>
          </a:xfrm>
          <a:prstGeom prst="rect">
            <a:avLst/>
          </a:prstGeom>
          <a:noFill/>
        </p:spPr>
        <p:txBody>
          <a:bodyPr wrap="square" rtlCol="0">
            <a:spAutoFit/>
          </a:bodyPr>
          <a:lstStyle/>
          <a:p>
            <a:pPr algn="ctr"/>
            <a:r>
              <a:rPr lang="en-US" sz="2000" b="1" dirty="0">
                <a:solidFill>
                  <a:srgbClr val="FF0000"/>
                </a:solidFill>
              </a:rPr>
              <a:t>Definitions</a:t>
            </a:r>
          </a:p>
          <a:p>
            <a:pPr algn="ctr"/>
            <a:endParaRPr lang="en-US" sz="2000" b="1" dirty="0"/>
          </a:p>
          <a:p>
            <a:pPr algn="ctr"/>
            <a:r>
              <a:rPr lang="en-US" sz="2000" b="1" dirty="0"/>
              <a:t>Labour Force Survey (LFS)</a:t>
            </a:r>
          </a:p>
          <a:p>
            <a:pPr algn="ctr"/>
            <a:endParaRPr lang="en-US" sz="2000" b="1" dirty="0"/>
          </a:p>
          <a:p>
            <a:pPr marL="342900" indent="-342900">
              <a:buAutoNum type="arabicPeriod"/>
            </a:pPr>
            <a:r>
              <a:rPr lang="en-US" dirty="0"/>
              <a:t>Data on employment from the monthly LFS during the third week of April, 2020 was published on June 5, 2020. </a:t>
            </a:r>
          </a:p>
          <a:p>
            <a:pPr marL="342900" indent="-342900">
              <a:buAutoNum type="arabicPeriod"/>
            </a:pPr>
            <a:r>
              <a:rPr lang="en-US" b="1" dirty="0"/>
              <a:t>Number employed</a:t>
            </a:r>
            <a:r>
              <a:rPr lang="en-US" dirty="0"/>
              <a:t>: Number of persons who, during the reference week, worked for pay or profit, or performed unpaid family work or had a job but were not at work due to own illness or disability, personal or family responsibilities, labour dispute, vacation, or other reason. Those persons on layoff and persons without work but who had a job to start at a definite date in the future are not considered employed. Estimates in thousands, rounded to the nearest hundred.</a:t>
            </a:r>
          </a:p>
          <a:p>
            <a:pPr marL="342900" indent="-342900">
              <a:buAutoNum type="arabicPeriod"/>
            </a:pPr>
            <a:r>
              <a:rPr lang="en-US" dirty="0"/>
              <a:t>The LFS rotates 1/6 of its sample every month. The data for the first month is typically collected via a face-to-face household interview but, for March, 2020, this was changed to a telephone (or maybe Internet) data collection approach.</a:t>
            </a:r>
          </a:p>
          <a:p>
            <a:pPr marL="342900" indent="-342900">
              <a:buAutoNum type="arabicPeriod"/>
            </a:pPr>
            <a:r>
              <a:rPr lang="en-US" dirty="0"/>
              <a:t>Rural and small town areas are defined in the next slide.</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42209420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6</a:t>
            </a:fld>
            <a:endParaRPr lang="en-US" altLang="en-US" sz="1400" dirty="0"/>
          </a:p>
        </p:txBody>
      </p:sp>
      <p:sp>
        <p:nvSpPr>
          <p:cNvPr id="3" name="TextBox 2">
            <a:extLst>
              <a:ext uri="{FF2B5EF4-FFF2-40B4-BE49-F238E27FC236}">
                <a16:creationId xmlns:a16="http://schemas.microsoft.com/office/drawing/2014/main" id="{2205B14E-03BE-4EF8-B642-4FDDAC04DFF0}"/>
              </a:ext>
            </a:extLst>
          </p:cNvPr>
          <p:cNvSpPr txBox="1"/>
          <p:nvPr/>
        </p:nvSpPr>
        <p:spPr>
          <a:xfrm>
            <a:off x="408781" y="734120"/>
            <a:ext cx="8229600" cy="6001643"/>
          </a:xfrm>
          <a:prstGeom prst="rect">
            <a:avLst/>
          </a:prstGeom>
          <a:noFill/>
        </p:spPr>
        <p:txBody>
          <a:bodyPr wrap="square" rtlCol="0">
            <a:spAutoFit/>
          </a:bodyPr>
          <a:lstStyle/>
          <a:p>
            <a:r>
              <a:rPr lang="en-CA" sz="2400" b="1" dirty="0"/>
              <a:t>Larger urban centres </a:t>
            </a:r>
            <a:r>
              <a:rPr lang="en-CA" sz="2400" dirty="0"/>
              <a:t>(LUCs) include Census Metropolitan Areas (CMAs) with a total population 100,000 or more (with at least 50,000 in the urban core) and Census Agglomerations with a population of 10,000 to 99,999 and both include residents of neighbouring towns and municipalities where 50+% of employed residents commute to the CMA or CA. </a:t>
            </a:r>
          </a:p>
          <a:p>
            <a:endParaRPr lang="en-CA" sz="900" dirty="0"/>
          </a:p>
          <a:p>
            <a:r>
              <a:rPr lang="en-CA" sz="2400" b="1" dirty="0"/>
              <a:t>Rural &amp; small town </a:t>
            </a:r>
            <a:r>
              <a:rPr lang="en-CA" sz="2400" dirty="0"/>
              <a:t>(RST) individuals reside outside a CMA or CA.</a:t>
            </a:r>
          </a:p>
          <a:p>
            <a:endParaRPr lang="en-CA" sz="900" dirty="0"/>
          </a:p>
          <a:p>
            <a:r>
              <a:rPr lang="en-CA" sz="2400" dirty="0"/>
              <a:t>The current LFS data are published using the 2011 delineation of CMAs and CAs. The CMAs are listed on the next slide and the CAs are listed on the slide that follows the slide with the list of CMAs.</a:t>
            </a:r>
          </a:p>
          <a:p>
            <a:endParaRPr lang="en-CA" sz="800" dirty="0"/>
          </a:p>
          <a:p>
            <a:r>
              <a:rPr lang="en-CA" sz="1400" dirty="0"/>
              <a:t>(Note that CAs with a total population of 100,000 or more are not classified as CMAs because they have fewer than 50,000 residents in the core.) </a:t>
            </a:r>
            <a:endParaRPr lang="en-US" sz="1400" dirty="0"/>
          </a:p>
          <a:p>
            <a:pPr marL="342900" indent="-342900">
              <a:buAutoNum type="arabicPeriod"/>
            </a:pPr>
            <a:endParaRPr lang="en-US" dirty="0"/>
          </a:p>
        </p:txBody>
      </p:sp>
    </p:spTree>
    <p:extLst>
      <p:ext uri="{BB962C8B-B14F-4D97-AF65-F5344CB8AC3E}">
        <p14:creationId xmlns:p14="http://schemas.microsoft.com/office/powerpoint/2010/main" val="247204056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AD4724-6F58-4274-9F4C-D36CF08B340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ED18AB66-7B2D-4853-B4E8-EA7B27994923}"/>
              </a:ext>
            </a:extLst>
          </p:cNvPr>
          <p:cNvSpPr txBox="1"/>
          <p:nvPr/>
        </p:nvSpPr>
        <p:spPr>
          <a:xfrm>
            <a:off x="5638800" y="254794"/>
            <a:ext cx="3048000" cy="5559599"/>
          </a:xfrm>
          <a:prstGeom prst="rect">
            <a:avLst/>
          </a:prstGeom>
          <a:noFill/>
        </p:spPr>
        <p:txBody>
          <a:bodyPr wrap="square" rtlCol="0">
            <a:spAutoFit/>
          </a:bodyPr>
          <a:lstStyle/>
          <a:p>
            <a:pPr marL="0" marR="0" lvl="0" indent="0" algn="l" defTabSz="914400" rtl="0" eaLnBrk="0" fontAlgn="base" latinLnBrk="0" hangingPunct="0">
              <a:lnSpc>
                <a:spcPct val="107000"/>
              </a:lnSpc>
              <a:spcBef>
                <a:spcPts val="0"/>
              </a:spcBef>
              <a:spcAft>
                <a:spcPts val="0"/>
              </a:spcAft>
              <a:buClrTx/>
              <a:buSzTx/>
              <a:buFontTx/>
              <a:buNone/>
              <a:tabLst/>
              <a:defRPr/>
            </a:pPr>
            <a:r>
              <a:rPr kumimoji="0" lang="en-CA" sz="1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Metro</a:t>
            </a:r>
            <a:r>
              <a:rPr kumimoji="0" lang="en-CA" sz="1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refers to Census Metropolitan Areas (CMAs) which have a total population 100,000 or more (with at least 50,000 in the urban core) and includes all neighbouring towns and municipalities where 50+% of employed residents commute to the CMA. </a:t>
            </a:r>
          </a:p>
          <a:p>
            <a:pPr marL="0" marR="0" lvl="0" indent="0" algn="l" defTabSz="914400" rtl="0" eaLnBrk="0" fontAlgn="base" latinLnBrk="0" hangingPunct="0">
              <a:lnSpc>
                <a:spcPct val="107000"/>
              </a:lnSpc>
              <a:spcBef>
                <a:spcPts val="0"/>
              </a:spcBef>
              <a:spcAft>
                <a:spcPts val="0"/>
              </a:spcAft>
              <a:buClrTx/>
              <a:buSzTx/>
              <a:buFontTx/>
              <a:buNone/>
              <a:tabLst/>
              <a:defRPr/>
            </a:pPr>
            <a:endParaRPr kumimoji="0" lang="en-CA" sz="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CA" sz="1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Non-metro</a:t>
            </a:r>
            <a:r>
              <a:rPr kumimoji="0" lang="en-CA" sz="1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refers to individuals who live outside a CMA.</a:t>
            </a:r>
          </a:p>
          <a:p>
            <a:pPr marL="0" marR="0" lvl="0" indent="0" algn="l" defTabSz="914400" rtl="0" eaLnBrk="0" fontAlgn="base" latinLnBrk="0" hangingPunct="0">
              <a:lnSpc>
                <a:spcPct val="107000"/>
              </a:lnSpc>
              <a:spcBef>
                <a:spcPts val="0"/>
              </a:spcBef>
              <a:spcAft>
                <a:spcPts val="0"/>
              </a:spcAft>
              <a:buClrTx/>
              <a:buSzTx/>
              <a:buFontTx/>
              <a:buNone/>
              <a:tabLst/>
              <a:defRPr/>
            </a:pPr>
            <a:endParaRPr lang="en-CA" sz="500" dirty="0">
              <a:solidFill>
                <a:srgbClr val="000000"/>
              </a:solidFil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CA" sz="1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The current LFS data is based on the 2011 delineation of CMAs. </a:t>
            </a:r>
            <a:endParaRPr kumimoji="0" lang="en-US" sz="1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3A60731-CF18-46A8-8A7F-DD9DBCAB9A9E}"/>
              </a:ext>
            </a:extLst>
          </p:cNvPr>
          <p:cNvPicPr>
            <a:picLocks noChangeAspect="1"/>
          </p:cNvPicPr>
          <p:nvPr/>
        </p:nvPicPr>
        <p:blipFill>
          <a:blip r:embed="rId2"/>
          <a:stretch>
            <a:fillRect/>
          </a:stretch>
        </p:blipFill>
        <p:spPr>
          <a:xfrm>
            <a:off x="485274" y="254793"/>
            <a:ext cx="5059240" cy="6480969"/>
          </a:xfrm>
          <a:prstGeom prst="rect">
            <a:avLst/>
          </a:prstGeom>
        </p:spPr>
      </p:pic>
    </p:spTree>
    <p:extLst>
      <p:ext uri="{BB962C8B-B14F-4D97-AF65-F5344CB8AC3E}">
        <p14:creationId xmlns:p14="http://schemas.microsoft.com/office/powerpoint/2010/main" val="235878117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545261"/>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8</a:t>
            </a:fld>
            <a:endParaRPr lang="en-US" altLang="en-US" sz="1400" dirty="0"/>
          </a:p>
        </p:txBody>
      </p:sp>
      <p:pic>
        <p:nvPicPr>
          <p:cNvPr id="4" name="Picture 3">
            <a:extLst>
              <a:ext uri="{FF2B5EF4-FFF2-40B4-BE49-F238E27FC236}">
                <a16:creationId xmlns:a16="http://schemas.microsoft.com/office/drawing/2014/main" id="{03FEF95E-4A2E-40D4-8301-9CB0072BC2A4}"/>
              </a:ext>
            </a:extLst>
          </p:cNvPr>
          <p:cNvPicPr>
            <a:picLocks noChangeAspect="1"/>
          </p:cNvPicPr>
          <p:nvPr/>
        </p:nvPicPr>
        <p:blipFill>
          <a:blip r:embed="rId2"/>
          <a:stretch>
            <a:fillRect/>
          </a:stretch>
        </p:blipFill>
        <p:spPr>
          <a:xfrm>
            <a:off x="381000" y="0"/>
            <a:ext cx="8511864" cy="6448859"/>
          </a:xfrm>
          <a:prstGeom prst="rect">
            <a:avLst/>
          </a:prstGeom>
        </p:spPr>
      </p:pic>
    </p:spTree>
    <p:extLst>
      <p:ext uri="{BB962C8B-B14F-4D97-AF65-F5344CB8AC3E}">
        <p14:creationId xmlns:p14="http://schemas.microsoft.com/office/powerpoint/2010/main" val="95115270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9</a:t>
            </a:fld>
            <a:endParaRPr lang="en-US" altLang="en-US" sz="1400" dirty="0"/>
          </a:p>
        </p:txBody>
      </p:sp>
      <p:sp>
        <p:nvSpPr>
          <p:cNvPr id="3" name="TextBox 2">
            <a:extLst>
              <a:ext uri="{FF2B5EF4-FFF2-40B4-BE49-F238E27FC236}">
                <a16:creationId xmlns:a16="http://schemas.microsoft.com/office/drawing/2014/main" id="{2205B14E-03BE-4EF8-B642-4FDDAC04DFF0}"/>
              </a:ext>
            </a:extLst>
          </p:cNvPr>
          <p:cNvSpPr txBox="1"/>
          <p:nvPr/>
        </p:nvSpPr>
        <p:spPr>
          <a:xfrm>
            <a:off x="457200" y="304800"/>
            <a:ext cx="8229600" cy="5401479"/>
          </a:xfrm>
          <a:prstGeom prst="rect">
            <a:avLst/>
          </a:prstGeom>
          <a:noFill/>
        </p:spPr>
        <p:txBody>
          <a:bodyPr wrap="square" rtlCol="0">
            <a:spAutoFit/>
          </a:bodyPr>
          <a:lstStyle/>
          <a:p>
            <a:pPr algn="ctr"/>
            <a:r>
              <a:rPr lang="en-US" sz="2000" b="1" dirty="0"/>
              <a:t>Labour Force Survey (LFS)</a:t>
            </a:r>
          </a:p>
          <a:p>
            <a:pPr marL="342900" indent="-342900">
              <a:buAutoNum type="arabicPeriod"/>
            </a:pPr>
            <a:r>
              <a:rPr lang="en-US" sz="1700" dirty="0"/>
              <a:t>Employment change may be shown in various ways:</a:t>
            </a:r>
          </a:p>
          <a:p>
            <a:pPr marL="800100" lvl="1" indent="-342900">
              <a:buFont typeface="+mj-lt"/>
              <a:buAutoNum type="alphaLcPeriod"/>
            </a:pPr>
            <a:r>
              <a:rPr lang="en-US" sz="1700" dirty="0"/>
              <a:t>To remove the month-to-month variability and the season-to-season variability in the data, we first use a 12-month moving average (12MMA) and compare the calculated 12MMA level of employment in each month with the 12MMA level of employment in the same month in the previous year. This clearly illustrates non-metro job recessions (with a lag) compared to the incidence of job recessions in metro areas.</a:t>
            </a:r>
          </a:p>
          <a:p>
            <a:pPr marL="800100" lvl="1" indent="-342900">
              <a:buFont typeface="+mj-lt"/>
              <a:buAutoNum type="alphaLcPeriod"/>
            </a:pPr>
            <a:r>
              <a:rPr lang="en-US" sz="1700" dirty="0"/>
              <a:t>To enable a more sensitive calculation, we then compared the level of employment in a given month with the average level of employment in the previous three years (e.g., level of employment in May, 2020 is compared to the level of employment averaged over May, 2017 and May, 2018 and May, 2019).</a:t>
            </a:r>
          </a:p>
          <a:p>
            <a:pPr marL="800100" lvl="1" indent="-342900">
              <a:buFont typeface="+mj-lt"/>
              <a:buAutoNum type="alphaLcPeriod"/>
            </a:pPr>
            <a:r>
              <a:rPr lang="en-US" sz="1700" dirty="0"/>
              <a:t>A comparison of the month-to-month levels of employment is shown but the variability is large due to</a:t>
            </a:r>
          </a:p>
          <a:p>
            <a:pPr marL="1257300" lvl="2" indent="-342900">
              <a:buFont typeface="Wingdings" panose="05000000000000000000" pitchFamily="2" charset="2"/>
              <a:buChar char="§"/>
            </a:pPr>
            <a:r>
              <a:rPr lang="en-US" sz="1700" dirty="0"/>
              <a:t> the inherent variability of monthly LFS estimates; and</a:t>
            </a:r>
          </a:p>
          <a:p>
            <a:pPr marL="1257300" lvl="2" indent="-342900">
              <a:buFont typeface="Wingdings" panose="05000000000000000000" pitchFamily="2" charset="2"/>
              <a:buChar char="§"/>
            </a:pPr>
            <a:r>
              <a:rPr lang="en-US" sz="1700" dirty="0"/>
              <a:t> the month-to-month variability introduced by seasonal fluctuations in employment. </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788492119"/>
      </p:ext>
    </p:extLst>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128826</TotalTime>
  <Words>3707</Words>
  <Application>Microsoft Office PowerPoint</Application>
  <PresentationFormat>On-screen Show (4:3)</PresentationFormat>
  <Paragraphs>397</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Statistics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Ray D. Bollman</dc:creator>
  <cp:lastModifiedBy>Ray Bollman</cp:lastModifiedBy>
  <cp:revision>1047</cp:revision>
  <cp:lastPrinted>2020-06-05T17:19:45Z</cp:lastPrinted>
  <dcterms:created xsi:type="dcterms:W3CDTF">2009-01-05T19:35:53Z</dcterms:created>
  <dcterms:modified xsi:type="dcterms:W3CDTF">2020-06-05T18:22:26Z</dcterms:modified>
</cp:coreProperties>
</file>