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35" r:id="rId2"/>
    <p:sldId id="3296" r:id="rId3"/>
    <p:sldId id="3341" r:id="rId4"/>
    <p:sldId id="3373" r:id="rId5"/>
    <p:sldId id="3293" r:id="rId6"/>
    <p:sldId id="3385" r:id="rId7"/>
    <p:sldId id="3294" r:id="rId8"/>
    <p:sldId id="3313" r:id="rId9"/>
    <p:sldId id="3359" r:id="rId10"/>
    <p:sldId id="3360" r:id="rId11"/>
    <p:sldId id="3361" r:id="rId12"/>
    <p:sldId id="3362" r:id="rId13"/>
    <p:sldId id="3314" r:id="rId14"/>
    <p:sldId id="3364" r:id="rId15"/>
    <p:sldId id="3315" r:id="rId16"/>
    <p:sldId id="3365" r:id="rId17"/>
    <p:sldId id="3366" r:id="rId18"/>
    <p:sldId id="3330" r:id="rId19"/>
    <p:sldId id="3367" r:id="rId20"/>
    <p:sldId id="3374" r:id="rId21"/>
    <p:sldId id="3368" r:id="rId22"/>
    <p:sldId id="3384" r:id="rId23"/>
    <p:sldId id="3337" r:id="rId24"/>
    <p:sldId id="3370" r:id="rId25"/>
    <p:sldId id="3377" r:id="rId26"/>
    <p:sldId id="3378" r:id="rId27"/>
    <p:sldId id="3380" r:id="rId28"/>
    <p:sldId id="3381" r:id="rId29"/>
    <p:sldId id="3383" r:id="rId30"/>
    <p:sldId id="3297" r:id="rId31"/>
    <p:sldId id="3065" r:id="rId32"/>
    <p:sldId id="3058" r:id="rId33"/>
    <p:sldId id="3126" r:id="rId34"/>
    <p:sldId id="3371" r:id="rId35"/>
  </p:sldIdLst>
  <p:sldSz cx="9144000" cy="6858000" type="screen4x3"/>
  <p:notesSz cx="9388475" cy="7102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Bollman" initials="RB" lastIdx="1" clrIdx="0">
    <p:extLst>
      <p:ext uri="{19B8F6BF-5375-455C-9EA6-DF929625EA0E}">
        <p15:presenceInfo xmlns:p15="http://schemas.microsoft.com/office/powerpoint/2012/main" userId="8bb7fd0f9a08db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3399"/>
    <a:srgbClr val="0066CC"/>
    <a:srgbClr val="FF6600"/>
    <a:srgbClr val="FFFF00"/>
    <a:srgbClr val="CC00FF"/>
    <a:srgbClr val="99FF66"/>
    <a:srgbClr val="9900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584" autoAdjust="0"/>
  </p:normalViewPr>
  <p:slideViewPr>
    <p:cSldViewPr>
      <p:cViewPr varScale="1">
        <p:scale>
          <a:sx n="72" d="100"/>
          <a:sy n="72" d="100"/>
        </p:scale>
        <p:origin x="124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D8B957-4764-443D-B6E6-CB495F6B51CC}"/>
              </a:ext>
            </a:extLst>
          </p:cNvPr>
          <p:cNvSpPr>
            <a:spLocks noGrp="1"/>
          </p:cNvSpPr>
          <p:nvPr>
            <p:ph type="hdr" sz="quarter"/>
          </p:nvPr>
        </p:nvSpPr>
        <p:spPr>
          <a:xfrm>
            <a:off x="11" y="1"/>
            <a:ext cx="4068339" cy="354761"/>
          </a:xfrm>
          <a:prstGeom prst="rect">
            <a:avLst/>
          </a:prstGeom>
        </p:spPr>
        <p:txBody>
          <a:bodyPr vert="horz" lIns="93251" tIns="46625" rIns="93251" bIns="46625" rtlCol="0"/>
          <a:lstStyle>
            <a:lvl1pPr algn="l" eaLnBrk="1" hangingPunct="1">
              <a:defRPr sz="1200">
                <a:latin typeface="Arial" charset="0"/>
              </a:defRPr>
            </a:lvl1pPr>
          </a:lstStyle>
          <a:p>
            <a:pPr>
              <a:defRPr/>
            </a:pPr>
            <a:endParaRPr lang="en-CA" dirty="0"/>
          </a:p>
        </p:txBody>
      </p:sp>
      <p:sp>
        <p:nvSpPr>
          <p:cNvPr id="3" name="Date Placeholder 2">
            <a:extLst>
              <a:ext uri="{FF2B5EF4-FFF2-40B4-BE49-F238E27FC236}">
                <a16:creationId xmlns:a16="http://schemas.microsoft.com/office/drawing/2014/main" id="{BA95A8C9-C48E-4DB9-B1AD-09A5645495C1}"/>
              </a:ext>
            </a:extLst>
          </p:cNvPr>
          <p:cNvSpPr>
            <a:spLocks noGrp="1"/>
          </p:cNvSpPr>
          <p:nvPr>
            <p:ph type="dt" idx="1"/>
          </p:nvPr>
        </p:nvSpPr>
        <p:spPr>
          <a:xfrm>
            <a:off x="5317974" y="1"/>
            <a:ext cx="4068339" cy="354761"/>
          </a:xfrm>
          <a:prstGeom prst="rect">
            <a:avLst/>
          </a:prstGeom>
        </p:spPr>
        <p:txBody>
          <a:bodyPr vert="horz" lIns="93251" tIns="46625" rIns="93251" bIns="46625" rtlCol="0"/>
          <a:lstStyle>
            <a:lvl1pPr algn="r" eaLnBrk="1" hangingPunct="1">
              <a:defRPr sz="1200">
                <a:latin typeface="Arial" charset="0"/>
              </a:defRPr>
            </a:lvl1pPr>
          </a:lstStyle>
          <a:p>
            <a:pPr>
              <a:defRPr/>
            </a:pPr>
            <a:fld id="{4CD14199-6F0D-4A58-AAF7-1092E2C7ACF9}" type="datetimeFigureOut">
              <a:rPr lang="en-CA"/>
              <a:pPr>
                <a:defRPr/>
              </a:pPr>
              <a:t>2020-06-05</a:t>
            </a:fld>
            <a:endParaRPr lang="en-CA" dirty="0"/>
          </a:p>
        </p:txBody>
      </p:sp>
      <p:sp>
        <p:nvSpPr>
          <p:cNvPr id="4" name="Slide Image Placeholder 3">
            <a:extLst>
              <a:ext uri="{FF2B5EF4-FFF2-40B4-BE49-F238E27FC236}">
                <a16:creationId xmlns:a16="http://schemas.microsoft.com/office/drawing/2014/main" id="{D8F8CC89-7A0F-428D-9DA7-419BA2C0E777}"/>
              </a:ext>
            </a:extLst>
          </p:cNvPr>
          <p:cNvSpPr>
            <a:spLocks noGrp="1" noRot="1" noChangeAspect="1"/>
          </p:cNvSpPr>
          <p:nvPr>
            <p:ph type="sldImg" idx="2"/>
          </p:nvPr>
        </p:nvSpPr>
        <p:spPr>
          <a:xfrm>
            <a:off x="2917825" y="533400"/>
            <a:ext cx="3552825" cy="2663825"/>
          </a:xfrm>
          <a:prstGeom prst="rect">
            <a:avLst/>
          </a:prstGeom>
          <a:noFill/>
          <a:ln w="12700">
            <a:solidFill>
              <a:prstClr val="black"/>
            </a:solidFill>
          </a:ln>
        </p:spPr>
        <p:txBody>
          <a:bodyPr vert="horz" lIns="93251" tIns="46625" rIns="93251" bIns="46625" rtlCol="0" anchor="ctr"/>
          <a:lstStyle/>
          <a:p>
            <a:pPr lvl="0"/>
            <a:endParaRPr lang="en-CA" noProof="0" dirty="0"/>
          </a:p>
        </p:txBody>
      </p:sp>
      <p:sp>
        <p:nvSpPr>
          <p:cNvPr id="5" name="Notes Placeholder 4">
            <a:extLst>
              <a:ext uri="{FF2B5EF4-FFF2-40B4-BE49-F238E27FC236}">
                <a16:creationId xmlns:a16="http://schemas.microsoft.com/office/drawing/2014/main" id="{281CEE84-A8FF-4EB5-8B62-0D36F4AECDE7}"/>
              </a:ext>
            </a:extLst>
          </p:cNvPr>
          <p:cNvSpPr>
            <a:spLocks noGrp="1"/>
          </p:cNvSpPr>
          <p:nvPr>
            <p:ph type="body" sz="quarter" idx="3"/>
          </p:nvPr>
        </p:nvSpPr>
        <p:spPr>
          <a:xfrm>
            <a:off x="938848" y="3373252"/>
            <a:ext cx="7510780" cy="3196477"/>
          </a:xfrm>
          <a:prstGeom prst="rect">
            <a:avLst/>
          </a:prstGeom>
        </p:spPr>
        <p:txBody>
          <a:bodyPr vert="horz" lIns="93251" tIns="46625" rIns="93251" bIns="4662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ED5D0CCA-59B6-479B-8D0C-455C05CD920E}"/>
              </a:ext>
            </a:extLst>
          </p:cNvPr>
          <p:cNvSpPr>
            <a:spLocks noGrp="1"/>
          </p:cNvSpPr>
          <p:nvPr>
            <p:ph type="ftr" sz="quarter" idx="4"/>
          </p:nvPr>
        </p:nvSpPr>
        <p:spPr>
          <a:xfrm>
            <a:off x="11" y="6746504"/>
            <a:ext cx="4068339" cy="354761"/>
          </a:xfrm>
          <a:prstGeom prst="rect">
            <a:avLst/>
          </a:prstGeom>
        </p:spPr>
        <p:txBody>
          <a:bodyPr vert="horz" lIns="93251" tIns="46625" rIns="93251" bIns="46625" rtlCol="0" anchor="b"/>
          <a:lstStyle>
            <a:lvl1pPr algn="l" eaLnBrk="1" hangingPunct="1">
              <a:defRPr sz="1200">
                <a:latin typeface="Arial" charset="0"/>
              </a:defRPr>
            </a:lvl1pPr>
          </a:lstStyle>
          <a:p>
            <a:pPr>
              <a:defRPr/>
            </a:pPr>
            <a:endParaRPr lang="en-CA" dirty="0"/>
          </a:p>
        </p:txBody>
      </p:sp>
      <p:sp>
        <p:nvSpPr>
          <p:cNvPr id="7" name="Slide Number Placeholder 6">
            <a:extLst>
              <a:ext uri="{FF2B5EF4-FFF2-40B4-BE49-F238E27FC236}">
                <a16:creationId xmlns:a16="http://schemas.microsoft.com/office/drawing/2014/main" id="{3D751A70-B2D7-4CA7-A6A2-63C32FE57586}"/>
              </a:ext>
            </a:extLst>
          </p:cNvPr>
          <p:cNvSpPr>
            <a:spLocks noGrp="1"/>
          </p:cNvSpPr>
          <p:nvPr>
            <p:ph type="sldNum" sz="quarter" idx="5"/>
          </p:nvPr>
        </p:nvSpPr>
        <p:spPr>
          <a:xfrm>
            <a:off x="5317974" y="6746504"/>
            <a:ext cx="4068339" cy="354761"/>
          </a:xfrm>
          <a:prstGeom prst="rect">
            <a:avLst/>
          </a:prstGeom>
        </p:spPr>
        <p:txBody>
          <a:bodyPr vert="horz" wrap="square" lIns="93251" tIns="46625" rIns="93251" bIns="46625" numCol="1" anchor="b" anchorCtr="0" compatLnSpc="1">
            <a:prstTxWarp prst="textNoShape">
              <a:avLst/>
            </a:prstTxWarp>
          </a:bodyPr>
          <a:lstStyle>
            <a:lvl1pPr algn="r" eaLnBrk="1" hangingPunct="1">
              <a:defRPr sz="1200" smtClean="0"/>
            </a:lvl1pPr>
          </a:lstStyle>
          <a:p>
            <a:pPr>
              <a:defRPr/>
            </a:pPr>
            <a:fld id="{0A759619-1719-4810-B655-E9A8A82FE5C3}" type="slidenum">
              <a:rPr lang="en-CA" altLang="en-US"/>
              <a:pPr>
                <a:defRPr/>
              </a:pPr>
              <a:t>‹#›</a:t>
            </a:fld>
            <a:endParaRPr lang="en-CA" altLang="en-US" dirty="0"/>
          </a:p>
        </p:txBody>
      </p:sp>
    </p:spTree>
    <p:extLst>
      <p:ext uri="{BB962C8B-B14F-4D97-AF65-F5344CB8AC3E}">
        <p14:creationId xmlns:p14="http://schemas.microsoft.com/office/powerpoint/2010/main" val="1739863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4B0DA31E-E8CC-4DAF-8AF4-B0C3DD1D142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D906AC56-78BE-4B51-89D6-16F62FC74D26}"/>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67DA50E4-8AD5-47BD-A5D6-C9F5CB27B7EA}"/>
              </a:ext>
            </a:extLst>
          </p:cNvPr>
          <p:cNvSpPr>
            <a:spLocks noGrp="1" noChangeArrowheads="1"/>
          </p:cNvSpPr>
          <p:nvPr>
            <p:ph type="sldNum" sz="quarter" idx="12"/>
          </p:nvPr>
        </p:nvSpPr>
        <p:spPr>
          <a:ln/>
        </p:spPr>
        <p:txBody>
          <a:bodyPr/>
          <a:lstStyle>
            <a:lvl1pPr>
              <a:defRPr/>
            </a:lvl1pPr>
          </a:lstStyle>
          <a:p>
            <a:pPr>
              <a:defRPr/>
            </a:pPr>
            <a:fld id="{3B421489-5D70-4B34-B49B-477A3F0658B3}" type="slidenum">
              <a:rPr lang="en-US" altLang="en-US"/>
              <a:pPr>
                <a:defRPr/>
              </a:pPr>
              <a:t>‹#›</a:t>
            </a:fld>
            <a:endParaRPr lang="en-US" altLang="en-US" dirty="0"/>
          </a:p>
        </p:txBody>
      </p:sp>
    </p:spTree>
    <p:extLst>
      <p:ext uri="{BB962C8B-B14F-4D97-AF65-F5344CB8AC3E}">
        <p14:creationId xmlns:p14="http://schemas.microsoft.com/office/powerpoint/2010/main" val="321482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0F49370-FB0C-444C-A3AC-51E7B6170F1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4C8EC74-BF5C-4A45-84B2-C2225EC655F8}"/>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D5F9B6D2-F66D-41A7-83A1-07717F733EC4}"/>
              </a:ext>
            </a:extLst>
          </p:cNvPr>
          <p:cNvSpPr>
            <a:spLocks noGrp="1" noChangeArrowheads="1"/>
          </p:cNvSpPr>
          <p:nvPr>
            <p:ph type="sldNum" sz="quarter" idx="12"/>
          </p:nvPr>
        </p:nvSpPr>
        <p:spPr>
          <a:ln/>
        </p:spPr>
        <p:txBody>
          <a:bodyPr/>
          <a:lstStyle>
            <a:lvl1pPr>
              <a:defRPr/>
            </a:lvl1pPr>
          </a:lstStyle>
          <a:p>
            <a:pPr>
              <a:defRPr/>
            </a:pPr>
            <a:fld id="{FFB6DDA1-095B-459A-B280-BCCB52CED1B1}" type="slidenum">
              <a:rPr lang="en-US" altLang="en-US"/>
              <a:pPr>
                <a:defRPr/>
              </a:pPr>
              <a:t>‹#›</a:t>
            </a:fld>
            <a:endParaRPr lang="en-US" altLang="en-US" dirty="0"/>
          </a:p>
        </p:txBody>
      </p:sp>
    </p:spTree>
    <p:extLst>
      <p:ext uri="{BB962C8B-B14F-4D97-AF65-F5344CB8AC3E}">
        <p14:creationId xmlns:p14="http://schemas.microsoft.com/office/powerpoint/2010/main" val="116253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3BE2C690-1E22-43F3-B6F2-881A213E23E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56C8FB0D-29C5-47C1-B01F-434DF479E367}"/>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611D6434-F18D-4A8E-8279-E76C8F440B1D}"/>
              </a:ext>
            </a:extLst>
          </p:cNvPr>
          <p:cNvSpPr>
            <a:spLocks noGrp="1" noChangeArrowheads="1"/>
          </p:cNvSpPr>
          <p:nvPr>
            <p:ph type="sldNum" sz="quarter" idx="12"/>
          </p:nvPr>
        </p:nvSpPr>
        <p:spPr>
          <a:ln/>
        </p:spPr>
        <p:txBody>
          <a:bodyPr/>
          <a:lstStyle>
            <a:lvl1pPr>
              <a:defRPr/>
            </a:lvl1pPr>
          </a:lstStyle>
          <a:p>
            <a:pPr>
              <a:defRPr/>
            </a:pPr>
            <a:fld id="{3EB2D168-ADF9-42D2-BF1F-AB90D7B97B58}" type="slidenum">
              <a:rPr lang="en-US" altLang="en-US"/>
              <a:pPr>
                <a:defRPr/>
              </a:pPr>
              <a:t>‹#›</a:t>
            </a:fld>
            <a:endParaRPr lang="en-US" altLang="en-US" dirty="0"/>
          </a:p>
        </p:txBody>
      </p:sp>
    </p:spTree>
    <p:extLst>
      <p:ext uri="{BB962C8B-B14F-4D97-AF65-F5344CB8AC3E}">
        <p14:creationId xmlns:p14="http://schemas.microsoft.com/office/powerpoint/2010/main" val="106145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90948E1F-B19A-47E7-B6E1-E8C22F316E1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2468A75-ED8D-4983-A313-57038AF51680}"/>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F5E0DCE0-DBED-44C1-AD89-339D69AA2E3D}"/>
              </a:ext>
            </a:extLst>
          </p:cNvPr>
          <p:cNvSpPr>
            <a:spLocks noGrp="1" noChangeArrowheads="1"/>
          </p:cNvSpPr>
          <p:nvPr>
            <p:ph type="sldNum" sz="quarter" idx="12"/>
          </p:nvPr>
        </p:nvSpPr>
        <p:spPr>
          <a:ln/>
        </p:spPr>
        <p:txBody>
          <a:bodyPr/>
          <a:lstStyle>
            <a:lvl1pPr>
              <a:defRPr/>
            </a:lvl1pPr>
          </a:lstStyle>
          <a:p>
            <a:pPr>
              <a:defRPr/>
            </a:pPr>
            <a:fld id="{D0025D35-CEC3-48C1-B6E8-F5DBF1472EE5}" type="slidenum">
              <a:rPr lang="en-US" altLang="en-US"/>
              <a:pPr>
                <a:defRPr/>
              </a:pPr>
              <a:t>‹#›</a:t>
            </a:fld>
            <a:endParaRPr lang="en-US" altLang="en-US" dirty="0"/>
          </a:p>
        </p:txBody>
      </p:sp>
    </p:spTree>
    <p:extLst>
      <p:ext uri="{BB962C8B-B14F-4D97-AF65-F5344CB8AC3E}">
        <p14:creationId xmlns:p14="http://schemas.microsoft.com/office/powerpoint/2010/main" val="109500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E384B1F-10F6-4CB2-89BA-4079E562A4C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045C261-2B5C-44F2-B622-382A802ED085}"/>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64B306CB-1FD7-41A4-A73C-ED7434AF4C32}"/>
              </a:ext>
            </a:extLst>
          </p:cNvPr>
          <p:cNvSpPr>
            <a:spLocks noGrp="1" noChangeArrowheads="1"/>
          </p:cNvSpPr>
          <p:nvPr>
            <p:ph type="sldNum" sz="quarter" idx="12"/>
          </p:nvPr>
        </p:nvSpPr>
        <p:spPr>
          <a:ln/>
        </p:spPr>
        <p:txBody>
          <a:bodyPr/>
          <a:lstStyle>
            <a:lvl1pPr>
              <a:defRPr/>
            </a:lvl1pPr>
          </a:lstStyle>
          <a:p>
            <a:pPr>
              <a:defRPr/>
            </a:pPr>
            <a:fld id="{7D36E2FC-D0B1-43A6-883F-A11BDBE84272}" type="slidenum">
              <a:rPr lang="en-US" altLang="en-US"/>
              <a:pPr>
                <a:defRPr/>
              </a:pPr>
              <a:t>‹#›</a:t>
            </a:fld>
            <a:endParaRPr lang="en-US" altLang="en-US" dirty="0"/>
          </a:p>
        </p:txBody>
      </p:sp>
    </p:spTree>
    <p:extLst>
      <p:ext uri="{BB962C8B-B14F-4D97-AF65-F5344CB8AC3E}">
        <p14:creationId xmlns:p14="http://schemas.microsoft.com/office/powerpoint/2010/main" val="404634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5168C685-67D3-49A7-88CB-BFEA2C3079E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6908DB42-E2CA-414A-ABE0-B89DEF6A01AC}"/>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7" name="Rectangle 6">
            <a:extLst>
              <a:ext uri="{FF2B5EF4-FFF2-40B4-BE49-F238E27FC236}">
                <a16:creationId xmlns:a16="http://schemas.microsoft.com/office/drawing/2014/main" id="{D1F1DFD6-28BE-42CF-AB61-C1B8127C3728}"/>
              </a:ext>
            </a:extLst>
          </p:cNvPr>
          <p:cNvSpPr>
            <a:spLocks noGrp="1" noChangeArrowheads="1"/>
          </p:cNvSpPr>
          <p:nvPr>
            <p:ph type="sldNum" sz="quarter" idx="12"/>
          </p:nvPr>
        </p:nvSpPr>
        <p:spPr>
          <a:ln/>
        </p:spPr>
        <p:txBody>
          <a:bodyPr/>
          <a:lstStyle>
            <a:lvl1pPr>
              <a:defRPr/>
            </a:lvl1pPr>
          </a:lstStyle>
          <a:p>
            <a:pPr>
              <a:defRPr/>
            </a:pPr>
            <a:fld id="{22239B11-D938-4425-8978-2C25BAB80164}" type="slidenum">
              <a:rPr lang="en-US" altLang="en-US"/>
              <a:pPr>
                <a:defRPr/>
              </a:pPr>
              <a:t>‹#›</a:t>
            </a:fld>
            <a:endParaRPr lang="en-US" altLang="en-US" dirty="0"/>
          </a:p>
        </p:txBody>
      </p:sp>
    </p:spTree>
    <p:extLst>
      <p:ext uri="{BB962C8B-B14F-4D97-AF65-F5344CB8AC3E}">
        <p14:creationId xmlns:p14="http://schemas.microsoft.com/office/powerpoint/2010/main" val="282625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A4A5658F-AAF3-47DA-9829-3C79CAC0396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E95B15B1-32C8-4343-ADB7-7A4D93D1358A}"/>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9" name="Rectangle 6">
            <a:extLst>
              <a:ext uri="{FF2B5EF4-FFF2-40B4-BE49-F238E27FC236}">
                <a16:creationId xmlns:a16="http://schemas.microsoft.com/office/drawing/2014/main" id="{25079B67-1868-4E2F-B396-60567AD7130F}"/>
              </a:ext>
            </a:extLst>
          </p:cNvPr>
          <p:cNvSpPr>
            <a:spLocks noGrp="1" noChangeArrowheads="1"/>
          </p:cNvSpPr>
          <p:nvPr>
            <p:ph type="sldNum" sz="quarter" idx="12"/>
          </p:nvPr>
        </p:nvSpPr>
        <p:spPr>
          <a:ln/>
        </p:spPr>
        <p:txBody>
          <a:bodyPr/>
          <a:lstStyle>
            <a:lvl1pPr>
              <a:defRPr/>
            </a:lvl1pPr>
          </a:lstStyle>
          <a:p>
            <a:pPr>
              <a:defRPr/>
            </a:pPr>
            <a:fld id="{FB145C94-E4BF-4A2A-8368-C09E8EE6165B}" type="slidenum">
              <a:rPr lang="en-US" altLang="en-US"/>
              <a:pPr>
                <a:defRPr/>
              </a:pPr>
              <a:t>‹#›</a:t>
            </a:fld>
            <a:endParaRPr lang="en-US" altLang="en-US" dirty="0"/>
          </a:p>
        </p:txBody>
      </p:sp>
    </p:spTree>
    <p:extLst>
      <p:ext uri="{BB962C8B-B14F-4D97-AF65-F5344CB8AC3E}">
        <p14:creationId xmlns:p14="http://schemas.microsoft.com/office/powerpoint/2010/main" val="324344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F58F2E81-9E50-417C-A901-717AC48CE9B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0B401057-4A5E-4829-9F49-AD40E5F0B926}"/>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5" name="Rectangle 6">
            <a:extLst>
              <a:ext uri="{FF2B5EF4-FFF2-40B4-BE49-F238E27FC236}">
                <a16:creationId xmlns:a16="http://schemas.microsoft.com/office/drawing/2014/main" id="{89F29E05-2546-441E-A6CB-1F9CF4B4D112}"/>
              </a:ext>
            </a:extLst>
          </p:cNvPr>
          <p:cNvSpPr>
            <a:spLocks noGrp="1" noChangeArrowheads="1"/>
          </p:cNvSpPr>
          <p:nvPr>
            <p:ph type="sldNum" sz="quarter" idx="12"/>
          </p:nvPr>
        </p:nvSpPr>
        <p:spPr>
          <a:ln/>
        </p:spPr>
        <p:txBody>
          <a:bodyPr/>
          <a:lstStyle>
            <a:lvl1pPr>
              <a:defRPr/>
            </a:lvl1pPr>
          </a:lstStyle>
          <a:p>
            <a:pPr>
              <a:defRPr/>
            </a:pPr>
            <a:fld id="{4F742DF8-61FC-40F8-ACAE-643746DC0AB6}" type="slidenum">
              <a:rPr lang="en-US" altLang="en-US"/>
              <a:pPr>
                <a:defRPr/>
              </a:pPr>
              <a:t>‹#›</a:t>
            </a:fld>
            <a:endParaRPr lang="en-US" altLang="en-US" dirty="0"/>
          </a:p>
        </p:txBody>
      </p:sp>
    </p:spTree>
    <p:extLst>
      <p:ext uri="{BB962C8B-B14F-4D97-AF65-F5344CB8AC3E}">
        <p14:creationId xmlns:p14="http://schemas.microsoft.com/office/powerpoint/2010/main" val="200051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30515D-3A2E-440D-8A46-69637569C87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32478680-048A-472E-A741-89434BA5E94F}"/>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4" name="Rectangle 6">
            <a:extLst>
              <a:ext uri="{FF2B5EF4-FFF2-40B4-BE49-F238E27FC236}">
                <a16:creationId xmlns:a16="http://schemas.microsoft.com/office/drawing/2014/main" id="{69760E24-A0BF-4556-96BC-579C46FB5497}"/>
              </a:ext>
            </a:extLst>
          </p:cNvPr>
          <p:cNvSpPr>
            <a:spLocks noGrp="1" noChangeArrowheads="1"/>
          </p:cNvSpPr>
          <p:nvPr>
            <p:ph type="sldNum" sz="quarter" idx="12"/>
          </p:nvPr>
        </p:nvSpPr>
        <p:spPr>
          <a:ln/>
        </p:spPr>
        <p:txBody>
          <a:bodyPr/>
          <a:lstStyle>
            <a:lvl1pPr>
              <a:defRPr/>
            </a:lvl1pPr>
          </a:lstStyle>
          <a:p>
            <a:pPr>
              <a:defRPr/>
            </a:pPr>
            <a:fld id="{0F46AB39-B66F-4267-9C7A-65C20FC5E1BE}" type="slidenum">
              <a:rPr lang="en-US" altLang="en-US"/>
              <a:pPr>
                <a:defRPr/>
              </a:pPr>
              <a:t>‹#›</a:t>
            </a:fld>
            <a:endParaRPr lang="en-US" altLang="en-US" dirty="0"/>
          </a:p>
        </p:txBody>
      </p:sp>
    </p:spTree>
    <p:extLst>
      <p:ext uri="{BB962C8B-B14F-4D97-AF65-F5344CB8AC3E}">
        <p14:creationId xmlns:p14="http://schemas.microsoft.com/office/powerpoint/2010/main" val="345821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DB68B4-6029-4C45-BFF1-C15C1E3A8F0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FB78B3CA-D937-4956-A408-A40E24B30FEA}"/>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7" name="Rectangle 6">
            <a:extLst>
              <a:ext uri="{FF2B5EF4-FFF2-40B4-BE49-F238E27FC236}">
                <a16:creationId xmlns:a16="http://schemas.microsoft.com/office/drawing/2014/main" id="{95BF7914-8DCC-4DC4-A22B-FDB4CE895EB4}"/>
              </a:ext>
            </a:extLst>
          </p:cNvPr>
          <p:cNvSpPr>
            <a:spLocks noGrp="1" noChangeArrowheads="1"/>
          </p:cNvSpPr>
          <p:nvPr>
            <p:ph type="sldNum" sz="quarter" idx="12"/>
          </p:nvPr>
        </p:nvSpPr>
        <p:spPr>
          <a:ln/>
        </p:spPr>
        <p:txBody>
          <a:bodyPr/>
          <a:lstStyle>
            <a:lvl1pPr>
              <a:defRPr/>
            </a:lvl1pPr>
          </a:lstStyle>
          <a:p>
            <a:pPr>
              <a:defRPr/>
            </a:pPr>
            <a:fld id="{024C656A-D6F4-471F-B2EE-24768DC958B1}" type="slidenum">
              <a:rPr lang="en-US" altLang="en-US"/>
              <a:pPr>
                <a:defRPr/>
              </a:pPr>
              <a:t>‹#›</a:t>
            </a:fld>
            <a:endParaRPr lang="en-US" altLang="en-US" dirty="0"/>
          </a:p>
        </p:txBody>
      </p:sp>
    </p:spTree>
    <p:extLst>
      <p:ext uri="{BB962C8B-B14F-4D97-AF65-F5344CB8AC3E}">
        <p14:creationId xmlns:p14="http://schemas.microsoft.com/office/powerpoint/2010/main" val="290953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BF7374-697F-456F-AB72-A64B8BF3DAC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B115C91B-55ED-427A-A938-BA9C729785CE}"/>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7" name="Rectangle 6">
            <a:extLst>
              <a:ext uri="{FF2B5EF4-FFF2-40B4-BE49-F238E27FC236}">
                <a16:creationId xmlns:a16="http://schemas.microsoft.com/office/drawing/2014/main" id="{46FCC911-29B4-45A4-ACE6-498F7B5081B4}"/>
              </a:ext>
            </a:extLst>
          </p:cNvPr>
          <p:cNvSpPr>
            <a:spLocks noGrp="1" noChangeArrowheads="1"/>
          </p:cNvSpPr>
          <p:nvPr>
            <p:ph type="sldNum" sz="quarter" idx="12"/>
          </p:nvPr>
        </p:nvSpPr>
        <p:spPr>
          <a:ln/>
        </p:spPr>
        <p:txBody>
          <a:bodyPr/>
          <a:lstStyle>
            <a:lvl1pPr>
              <a:defRPr/>
            </a:lvl1pPr>
          </a:lstStyle>
          <a:p>
            <a:pPr>
              <a:defRPr/>
            </a:pPr>
            <a:fld id="{9DE5DAA0-5866-4FF3-B048-50BD42A39AA6}" type="slidenum">
              <a:rPr lang="en-US" altLang="en-US"/>
              <a:pPr>
                <a:defRPr/>
              </a:pPr>
              <a:t>‹#›</a:t>
            </a:fld>
            <a:endParaRPr lang="en-US" altLang="en-US" dirty="0"/>
          </a:p>
        </p:txBody>
      </p:sp>
    </p:spTree>
    <p:extLst>
      <p:ext uri="{BB962C8B-B14F-4D97-AF65-F5344CB8AC3E}">
        <p14:creationId xmlns:p14="http://schemas.microsoft.com/office/powerpoint/2010/main" val="30744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10C0D5-010B-48D6-AC6A-201E7876E69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FB87C25-BDFB-4B0A-90E0-652D77AD7ED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7CA3728-F5B3-40AE-A3AC-C70C23A3C8F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p>
        </p:txBody>
      </p:sp>
      <p:sp>
        <p:nvSpPr>
          <p:cNvPr id="1029" name="Rectangle 5">
            <a:extLst>
              <a:ext uri="{FF2B5EF4-FFF2-40B4-BE49-F238E27FC236}">
                <a16:creationId xmlns:a16="http://schemas.microsoft.com/office/drawing/2014/main" id="{A009A4AB-5E9C-4FC8-999D-47157759C64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r>
              <a:rPr lang="en-US" dirty="0"/>
              <a:t>RayD.Bollman@sasktel.net</a:t>
            </a:r>
          </a:p>
        </p:txBody>
      </p:sp>
      <p:sp>
        <p:nvSpPr>
          <p:cNvPr id="1030" name="Rectangle 6">
            <a:extLst>
              <a:ext uri="{FF2B5EF4-FFF2-40B4-BE49-F238E27FC236}">
                <a16:creationId xmlns:a16="http://schemas.microsoft.com/office/drawing/2014/main" id="{0368402A-9566-4088-973F-43FDBAA7003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469BF14-7CE3-41FD-9870-C1BB2325BB8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8.xml"/><Relationship Id="rId10" Type="http://schemas.openxmlformats.org/officeDocument/2006/relationships/slide" Target="slide30.xml"/><Relationship Id="rId4" Type="http://schemas.openxmlformats.org/officeDocument/2006/relationships/slide" Target="slide5.xml"/><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ruralontarioinstitute.ca/blog/the-impact-of-covid-19-on-rural-employment"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www.ruralontarioinstitute.ca/file.aspx?id=26acac18-6d6e-4fc5-8be6-c16d326305fe" TargetMode="External"/><Relationship Id="rId3" Type="http://schemas.openxmlformats.org/officeDocument/2006/relationships/hyperlink" Target="http://www.ruralontarioinstitute.ca/file.aspx?id=231b5f1a-a7ca-4ddf-b69e-4034a35de640" TargetMode="External"/><Relationship Id="rId7" Type="http://schemas.openxmlformats.org/officeDocument/2006/relationships/hyperlink" Target="http://www.ruralontarioinstitute.ca/uploads/userfiles/files/Maps%20of%20Sub-provincial%20Demography%20to%20July%202015%20-%20Updated%20Feb%202016%20-%201.pdf" TargetMode="External"/><Relationship Id="rId2" Type="http://schemas.openxmlformats.org/officeDocument/2006/relationships/hyperlink" Target="https://www150.statcan.gc.ca/n1/en/catalogue/21-601-M" TargetMode="External"/><Relationship Id="rId1" Type="http://schemas.openxmlformats.org/officeDocument/2006/relationships/slideLayout" Target="../slideLayouts/slideLayout1.xml"/><Relationship Id="rId6" Type="http://schemas.openxmlformats.org/officeDocument/2006/relationships/hyperlink" Target="https://momentum.adobeconnect.com/_a832732884/p6xl84bcdbp/?launcher=false&amp;fcsContent=true&amp;pbMode=normal" TargetMode="External"/><Relationship Id="rId5" Type="http://schemas.openxmlformats.org/officeDocument/2006/relationships/hyperlink" Target="https://www.brandonu.ca/rdi/files/2014/03/Bollman-2014-RDI-Webinar-MBs-Rural-Demography-ppt.pdf" TargetMode="External"/><Relationship Id="rId4" Type="http://schemas.openxmlformats.org/officeDocument/2006/relationships/hyperlink" Target="http://crrf.ca/rural-canada-2013-an-update/" TargetMode="External"/><Relationship Id="rId9" Type="http://schemas.openxmlformats.org/officeDocument/2006/relationships/hyperlink" Target="http://www.ruralontarioinstitute.ca/uploads/userfiles/files/Rural%20Ontario%E2%80%99s%20Demography_Census%20Update%202016.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A Texts\Pictures\Bollman\Sunset October 2007\Sunset Oct 2007 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130175" y="152400"/>
            <a:ext cx="88392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r>
              <a:rPr lang="en-US" sz="3200" b="1" dirty="0">
                <a:solidFill>
                  <a:srgbClr val="FFFF00"/>
                </a:solidFill>
              </a:rPr>
              <a:t>Non-metro employment </a:t>
            </a:r>
          </a:p>
          <a:p>
            <a:pPr algn="ctr"/>
            <a:r>
              <a:rPr lang="en-US" sz="3200" b="1" dirty="0">
                <a:solidFill>
                  <a:srgbClr val="FFFF00"/>
                </a:solidFill>
              </a:rPr>
              <a:t>in the months BCE </a:t>
            </a:r>
          </a:p>
          <a:p>
            <a:pPr algn="ctr"/>
            <a:r>
              <a:rPr lang="en-US" sz="2000" b="1" dirty="0">
                <a:solidFill>
                  <a:srgbClr val="FFFF00"/>
                </a:solidFill>
              </a:rPr>
              <a:t>(before Covid era or before coma economy) </a:t>
            </a:r>
          </a:p>
          <a:p>
            <a:pPr algn="ctr"/>
            <a:r>
              <a:rPr lang="en-US" sz="3200" b="1" dirty="0">
                <a:solidFill>
                  <a:srgbClr val="FFFF00"/>
                </a:solidFill>
              </a:rPr>
              <a:t>and in the months CE </a:t>
            </a:r>
          </a:p>
          <a:p>
            <a:pPr algn="ctr"/>
            <a:r>
              <a:rPr lang="en-US" sz="2000" b="1" dirty="0">
                <a:solidFill>
                  <a:srgbClr val="FFFF00"/>
                </a:solidFill>
              </a:rPr>
              <a:t>(Covid era or coma economy)</a:t>
            </a:r>
          </a:p>
          <a:p>
            <a:pPr algn="ctr"/>
            <a:r>
              <a:rPr lang="en-US" sz="2400" b="1" dirty="0">
                <a:solidFill>
                  <a:srgbClr val="FFFF00"/>
                </a:solidFill>
              </a:rPr>
              <a:t> </a:t>
            </a:r>
          </a:p>
          <a:p>
            <a:pPr algn="ctr"/>
            <a:r>
              <a:rPr lang="en-US" sz="2400" b="1" dirty="0">
                <a:solidFill>
                  <a:srgbClr val="FFFF00"/>
                </a:solidFill>
              </a:rPr>
              <a:t>Selected charts up to May, 2020</a:t>
            </a:r>
          </a:p>
          <a:p>
            <a:pPr algn="ctr"/>
            <a:endParaRPr lang="en-US" sz="2400" b="1" dirty="0">
              <a:solidFill>
                <a:srgbClr val="FFFF00"/>
              </a:solidFill>
            </a:endParaRPr>
          </a:p>
          <a:p>
            <a:pPr algn="ctr"/>
            <a:endParaRPr lang="en-US" sz="2400" b="1" dirty="0">
              <a:solidFill>
                <a:srgbClr val="FFFF00"/>
              </a:solidFill>
            </a:endParaRPr>
          </a:p>
          <a:p>
            <a:pPr algn="ctr"/>
            <a:endParaRPr lang="en-US" sz="2400" b="1" dirty="0">
              <a:solidFill>
                <a:srgbClr val="FFFF00"/>
              </a:solidFill>
            </a:endParaRPr>
          </a:p>
          <a:p>
            <a:pPr algn="r" eaLnBrk="1" hangingPunct="1"/>
            <a:r>
              <a:rPr lang="en-US" altLang="en-US" sz="1600" b="1" dirty="0">
                <a:solidFill>
                  <a:srgbClr val="FFFF00"/>
                </a:solidFill>
              </a:rPr>
              <a:t>June 5, 2020</a:t>
            </a:r>
          </a:p>
          <a:p>
            <a:pPr algn="r" eaLnBrk="1" hangingPunct="1"/>
            <a:r>
              <a:rPr lang="en-US" altLang="en-US" sz="2000" b="1" dirty="0">
                <a:solidFill>
                  <a:srgbClr val="FFFF00"/>
                </a:solidFill>
              </a:rPr>
              <a:t>Ray D. Bollman</a:t>
            </a:r>
          </a:p>
          <a:p>
            <a:pPr algn="r" eaLnBrk="1" hangingPunct="1"/>
            <a:r>
              <a:rPr lang="en-US" altLang="en-US" sz="1600" b="1" dirty="0">
                <a:solidFill>
                  <a:srgbClr val="FFFF00"/>
                </a:solidFill>
                <a:hlinkClick r:id="rId3"/>
              </a:rPr>
              <a:t>RayD.Bollman@sasktel.net</a:t>
            </a:r>
            <a:endParaRPr lang="en-US" altLang="en-US" sz="1600" b="1" dirty="0">
              <a:solidFill>
                <a:srgbClr val="FFFF00"/>
              </a:solidFill>
            </a:endParaRPr>
          </a:p>
          <a:p>
            <a:pPr algn="r" eaLnBrk="1" hangingPunct="1"/>
            <a:r>
              <a:rPr lang="en-US" altLang="en-US" sz="1600" b="1" dirty="0">
                <a:solidFill>
                  <a:srgbClr val="FFFF00"/>
                </a:solidFill>
              </a:rPr>
              <a:t>Research Associate, Rural Development Institute, </a:t>
            </a:r>
          </a:p>
          <a:p>
            <a:pPr algn="r" eaLnBrk="1" hangingPunct="1"/>
            <a:r>
              <a:rPr lang="en-US" altLang="en-US" sz="1600" b="1" dirty="0">
                <a:solidFill>
                  <a:srgbClr val="FFFF00"/>
                </a:solidFill>
              </a:rPr>
              <a:t>Brandon University</a:t>
            </a:r>
          </a:p>
          <a:p>
            <a:pPr algn="r" eaLnBrk="1" hangingPunct="1"/>
            <a:r>
              <a:rPr lang="en-US" sz="1600" b="1" dirty="0">
                <a:solidFill>
                  <a:srgbClr val="FFFF00"/>
                </a:solidFill>
              </a:rPr>
              <a:t>Professional Associate, Leslie Harris Centre of Regional Policy and Development, Memorial University</a:t>
            </a:r>
            <a:br>
              <a:rPr lang="en-US" dirty="0">
                <a:solidFill>
                  <a:srgbClr val="FFFF00"/>
                </a:solidFill>
              </a:rPr>
            </a:br>
            <a:endParaRPr lang="en-US" altLang="en-US" sz="1600" b="1" dirty="0">
              <a:solidFill>
                <a:srgbClr val="FFFF00"/>
              </a:solidFill>
            </a:endParaRPr>
          </a:p>
        </p:txBody>
      </p:sp>
    </p:spTree>
    <p:extLst>
      <p:ext uri="{BB962C8B-B14F-4D97-AF65-F5344CB8AC3E}">
        <p14:creationId xmlns:p14="http://schemas.microsoft.com/office/powerpoint/2010/main" val="44213701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AD4724-6F58-4274-9F4C-D36CF08B340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13CBEDBA-5613-4693-B7AD-A32B438A126B}"/>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46762581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11</a:t>
            </a:fld>
            <a:endParaRPr lang="en-US" altLang="en-US" sz="1400" dirty="0"/>
          </a:p>
        </p:txBody>
      </p:sp>
      <p:pic>
        <p:nvPicPr>
          <p:cNvPr id="2" name="Picture 1">
            <a:extLst>
              <a:ext uri="{FF2B5EF4-FFF2-40B4-BE49-F238E27FC236}">
                <a16:creationId xmlns:a16="http://schemas.microsoft.com/office/drawing/2014/main" id="{00789C1E-9F4F-49F9-B24B-A3343A073AAE}"/>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03436342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12</a:t>
            </a:fld>
            <a:endParaRPr lang="en-US" altLang="en-US" sz="1400" dirty="0"/>
          </a:p>
        </p:txBody>
      </p:sp>
      <p:pic>
        <p:nvPicPr>
          <p:cNvPr id="2" name="Picture 1">
            <a:extLst>
              <a:ext uri="{FF2B5EF4-FFF2-40B4-BE49-F238E27FC236}">
                <a16:creationId xmlns:a16="http://schemas.microsoft.com/office/drawing/2014/main" id="{B9FF489F-EB3A-47A4-AD22-C7C430EFE186}"/>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336180019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13</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838200" y="457200"/>
            <a:ext cx="7620000" cy="4370427"/>
          </a:xfrm>
          <a:prstGeom prst="rect">
            <a:avLst/>
          </a:prstGeom>
          <a:noFill/>
        </p:spPr>
        <p:txBody>
          <a:bodyPr wrap="square" rtlCol="0">
            <a:spAutoFit/>
          </a:bodyPr>
          <a:lstStyle/>
          <a:p>
            <a:pPr algn="ctr"/>
            <a:r>
              <a:rPr lang="en-US" sz="2000" b="1" dirty="0">
                <a:solidFill>
                  <a:srgbClr val="FF0000"/>
                </a:solidFill>
              </a:rPr>
              <a:t>Change comparing a given month to the average for the same month in the three previous years</a:t>
            </a:r>
          </a:p>
          <a:p>
            <a:pPr algn="ctr"/>
            <a:endParaRPr lang="en-US" sz="2000" b="1" dirty="0"/>
          </a:p>
          <a:p>
            <a:pPr algn="ctr"/>
            <a:endParaRPr lang="en-US" sz="2000" b="1" dirty="0"/>
          </a:p>
          <a:p>
            <a:endParaRPr lang="en-US" b="1" dirty="0"/>
          </a:p>
          <a:p>
            <a:pPr marL="285750" indent="-285750">
              <a:buFont typeface="Arial" panose="020B0604020202020204" pitchFamily="34" charset="0"/>
              <a:buChar char="•"/>
            </a:pPr>
            <a:r>
              <a:rPr lang="en-US" b="1" dirty="0"/>
              <a:t>Feb 2020 (3MMA) in Metro = +4.0%</a:t>
            </a:r>
          </a:p>
          <a:p>
            <a:pPr marL="285750" indent="-285750">
              <a:buFont typeface="Arial" panose="020B0604020202020204" pitchFamily="34" charset="0"/>
              <a:buChar char="•"/>
            </a:pPr>
            <a:r>
              <a:rPr lang="en-US" b="1" dirty="0"/>
              <a:t>Mar 2020 (3MMA) in Metro = +1.7%</a:t>
            </a:r>
          </a:p>
          <a:p>
            <a:pPr marL="285750" indent="-285750">
              <a:buFont typeface="Arial" panose="020B0604020202020204" pitchFamily="34" charset="0"/>
              <a:buChar char="•"/>
            </a:pPr>
            <a:r>
              <a:rPr lang="en-US" b="1" dirty="0"/>
              <a:t>Apr 2020 (3MMA) in Metro = -4.2%</a:t>
            </a:r>
          </a:p>
          <a:p>
            <a:pPr marL="285750" indent="-285750">
              <a:buFont typeface="Arial" panose="020B0604020202020204" pitchFamily="34" charset="0"/>
              <a:buChar char="•"/>
            </a:pPr>
            <a:r>
              <a:rPr lang="en-US" b="1" dirty="0"/>
              <a:t>May 2020 (3MMA) in Metro = -10.0%</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Feb 2020 (3MMA) in Non-metro = +1.0%</a:t>
            </a:r>
          </a:p>
          <a:p>
            <a:pPr marL="285750" indent="-285750">
              <a:buFont typeface="Arial" panose="020B0604020202020204" pitchFamily="34" charset="0"/>
              <a:buChar char="•"/>
            </a:pPr>
            <a:r>
              <a:rPr lang="en-US" b="1" dirty="0"/>
              <a:t>Mar 2020 (3MMA) in Non-metro = +0.3%</a:t>
            </a:r>
          </a:p>
          <a:p>
            <a:pPr marL="285750" indent="-285750">
              <a:buFont typeface="Arial" panose="020B0604020202020204" pitchFamily="34" charset="0"/>
              <a:buChar char="•"/>
            </a:pPr>
            <a:r>
              <a:rPr lang="en-US" b="1" dirty="0"/>
              <a:t>Apr 2020 (3MMA) in Non-metro = -4.7%</a:t>
            </a:r>
          </a:p>
          <a:p>
            <a:pPr marL="285750" indent="-285750">
              <a:buFont typeface="Arial" panose="020B0604020202020204" pitchFamily="34" charset="0"/>
              <a:buChar char="•"/>
            </a:pPr>
            <a:r>
              <a:rPr lang="en-US" b="1" dirty="0"/>
              <a:t>May 2020 (3MMA) in Non-metro = -9.0%</a:t>
            </a:r>
          </a:p>
          <a:p>
            <a:pPr lvl="1"/>
            <a:endParaRPr lang="en-US" b="1" dirty="0"/>
          </a:p>
        </p:txBody>
      </p:sp>
    </p:spTree>
    <p:extLst>
      <p:ext uri="{BB962C8B-B14F-4D97-AF65-F5344CB8AC3E}">
        <p14:creationId xmlns:p14="http://schemas.microsoft.com/office/powerpoint/2010/main" val="70768389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14</a:t>
            </a:fld>
            <a:endParaRPr lang="en-US" altLang="en-US" sz="1400" dirty="0"/>
          </a:p>
        </p:txBody>
      </p:sp>
      <p:pic>
        <p:nvPicPr>
          <p:cNvPr id="3" name="Picture 2">
            <a:extLst>
              <a:ext uri="{FF2B5EF4-FFF2-40B4-BE49-F238E27FC236}">
                <a16:creationId xmlns:a16="http://schemas.microsoft.com/office/drawing/2014/main" id="{836FC06D-DA60-4440-B027-156D7D05056F}"/>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13966817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15</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6863417"/>
          </a:xfrm>
          <a:prstGeom prst="rect">
            <a:avLst/>
          </a:prstGeom>
          <a:noFill/>
        </p:spPr>
        <p:txBody>
          <a:bodyPr wrap="square" rtlCol="0">
            <a:spAutoFit/>
          </a:bodyPr>
          <a:lstStyle/>
          <a:p>
            <a:pPr algn="ctr"/>
            <a:r>
              <a:rPr lang="en-US" sz="2000" b="1" dirty="0">
                <a:solidFill>
                  <a:srgbClr val="FF0000"/>
                </a:solidFill>
              </a:rPr>
              <a:t>Change on a month to month basis</a:t>
            </a:r>
          </a:p>
          <a:p>
            <a:pPr algn="ctr"/>
            <a:r>
              <a:rPr lang="en-US" b="1" dirty="0"/>
              <a:t>(based on a 3MMA for each month):</a:t>
            </a:r>
          </a:p>
          <a:p>
            <a:pPr marL="742950" lvl="1"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600" b="1" dirty="0"/>
              <a:t>Metro employment: Feb 2020 (3MMA) = 14.13 million</a:t>
            </a:r>
          </a:p>
          <a:p>
            <a:pPr marL="285750" indent="-285750">
              <a:buFont typeface="Arial" panose="020B0604020202020204" pitchFamily="34" charset="0"/>
              <a:buChar char="•"/>
            </a:pPr>
            <a:r>
              <a:rPr lang="en-US" sz="1600" b="1" dirty="0"/>
              <a:t>Metro employment: Mar 2020 (3MMA) = 13.78 million</a:t>
            </a:r>
          </a:p>
          <a:p>
            <a:pPr marL="285750" indent="-285750">
              <a:buFont typeface="Arial" panose="020B0604020202020204" pitchFamily="34" charset="0"/>
              <a:buChar char="•"/>
            </a:pPr>
            <a:r>
              <a:rPr lang="en-US" sz="1600" b="1" dirty="0"/>
              <a:t>Metro employment: Apr 2020 (3MMA) = 13.06 million</a:t>
            </a:r>
          </a:p>
          <a:p>
            <a:pPr marL="285750" indent="-285750">
              <a:buFont typeface="Arial" panose="020B0604020202020204" pitchFamily="34" charset="0"/>
              <a:buChar char="•"/>
            </a:pPr>
            <a:r>
              <a:rPr lang="en-US" sz="1600" b="1" dirty="0"/>
              <a:t>Metro employment: May 2020 (3MMA) =12.42 million</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600" b="1" dirty="0"/>
              <a:t>Non-metro employment: Feb 2020 (3MMA) = 4.82 million</a:t>
            </a:r>
          </a:p>
          <a:p>
            <a:pPr marL="285750" indent="-285750">
              <a:buFont typeface="Arial" panose="020B0604020202020204" pitchFamily="34" charset="0"/>
              <a:buChar char="•"/>
            </a:pPr>
            <a:r>
              <a:rPr lang="en-US" sz="1600" b="1" dirty="0"/>
              <a:t>Non-metro employment: Mar 2020 (3MMA) = 4.76 million</a:t>
            </a:r>
          </a:p>
          <a:p>
            <a:pPr marL="285750" indent="-285750">
              <a:buFont typeface="Arial" panose="020B0604020202020204" pitchFamily="34" charset="0"/>
              <a:buChar char="•"/>
            </a:pPr>
            <a:r>
              <a:rPr lang="en-US" sz="1600" b="1" dirty="0"/>
              <a:t>Non-metro employment: Apr 2020 (3MMA) = 4.54 million</a:t>
            </a:r>
          </a:p>
          <a:p>
            <a:pPr marL="285750" indent="-285750">
              <a:buFont typeface="Arial" panose="020B0604020202020204" pitchFamily="34" charset="0"/>
              <a:buChar char="•"/>
            </a:pPr>
            <a:r>
              <a:rPr lang="en-US" sz="1600" b="1" dirty="0"/>
              <a:t>Non-metro employment: May 2020 (3MMA) = 4.41 million</a:t>
            </a:r>
          </a:p>
          <a:p>
            <a:pPr algn="ctr"/>
            <a:endParaRPr lang="en-US" sz="500" b="1" dirty="0"/>
          </a:p>
          <a:p>
            <a:pPr marL="285750" indent="-285750">
              <a:buFont typeface="Arial" panose="020B0604020202020204" pitchFamily="34" charset="0"/>
              <a:buChar char="•"/>
            </a:pPr>
            <a:r>
              <a:rPr lang="en-US" sz="1600" b="1" dirty="0"/>
              <a:t>Percent change (using difference of logs) from previous month (3MMA):</a:t>
            </a:r>
          </a:p>
          <a:p>
            <a:pPr marL="285750" indent="-285750">
              <a:buFont typeface="Arial" panose="020B0604020202020204" pitchFamily="34" charset="0"/>
              <a:buChar char="•"/>
            </a:pPr>
            <a:endParaRPr lang="en-US" sz="500" b="1" dirty="0"/>
          </a:p>
          <a:p>
            <a:pPr marL="742950" lvl="1" indent="-285750">
              <a:buFont typeface="Arial" panose="020B0604020202020204" pitchFamily="34" charset="0"/>
              <a:buChar char="•"/>
            </a:pPr>
            <a:r>
              <a:rPr lang="en-US" sz="1600" b="1" dirty="0"/>
              <a:t>Jan 2020 to Feb 2020 in Metro = -0.38%</a:t>
            </a:r>
          </a:p>
          <a:p>
            <a:pPr marL="742950" lvl="1" indent="-285750">
              <a:buFont typeface="Arial" panose="020B0604020202020204" pitchFamily="34" charset="0"/>
              <a:buChar char="•"/>
            </a:pPr>
            <a:r>
              <a:rPr lang="en-US" sz="1600" b="1" dirty="0"/>
              <a:t>Feb 2020 to Mar 2020 in Metro = -2.5%</a:t>
            </a:r>
          </a:p>
          <a:p>
            <a:pPr marL="742950" lvl="1" indent="-285750">
              <a:buFont typeface="Arial" panose="020B0604020202020204" pitchFamily="34" charset="0"/>
              <a:buChar char="•"/>
            </a:pPr>
            <a:r>
              <a:rPr lang="en-US" sz="1600" b="1" dirty="0"/>
              <a:t>Mar 2020 to Apr 2020 in Metro =  -5.4%</a:t>
            </a:r>
          </a:p>
          <a:p>
            <a:pPr marL="742950" lvl="1" indent="-285750">
              <a:buFont typeface="Arial" panose="020B0604020202020204" pitchFamily="34" charset="0"/>
              <a:buChar char="•"/>
            </a:pPr>
            <a:r>
              <a:rPr lang="en-US" sz="1600" b="1" dirty="0"/>
              <a:t>Apr 2020 to May 2020 in Metro =  -4.9%</a:t>
            </a:r>
          </a:p>
          <a:p>
            <a:pPr marL="742950" lvl="1" indent="-285750">
              <a:buFont typeface="Arial" panose="020B0604020202020204" pitchFamily="34" charset="0"/>
              <a:buChar char="•"/>
            </a:pPr>
            <a:r>
              <a:rPr lang="en-US" sz="1600" b="1" dirty="0">
                <a:solidFill>
                  <a:srgbClr val="FF9900"/>
                </a:solidFill>
              </a:rPr>
              <a:t>Feb 2020 to May 2020 in Metro =  -12.9%</a:t>
            </a:r>
          </a:p>
          <a:p>
            <a:pPr marL="742950" lvl="1" indent="-285750">
              <a:buFont typeface="Arial" panose="020B0604020202020204" pitchFamily="34" charset="0"/>
              <a:buChar char="•"/>
            </a:pPr>
            <a:endParaRPr lang="en-US" sz="1600" b="1" dirty="0">
              <a:solidFill>
                <a:srgbClr val="FF9900"/>
              </a:solidFill>
            </a:endParaRPr>
          </a:p>
          <a:p>
            <a:pPr marL="742950" lvl="1" indent="-285750">
              <a:buFont typeface="Arial" panose="020B0604020202020204" pitchFamily="34" charset="0"/>
              <a:buChar char="•"/>
            </a:pPr>
            <a:r>
              <a:rPr lang="en-US" sz="1600" b="1" dirty="0"/>
              <a:t>Jan 2020 to Feb 2020 in Non-metro = -0.5%</a:t>
            </a:r>
          </a:p>
          <a:p>
            <a:pPr marL="742950" lvl="1" indent="-285750">
              <a:buFont typeface="Arial" panose="020B0604020202020204" pitchFamily="34" charset="0"/>
              <a:buChar char="•"/>
            </a:pPr>
            <a:r>
              <a:rPr lang="en-US" sz="1600" b="1" dirty="0"/>
              <a:t>Feb 2020 to Mar 2020 in Non-metro = -1.3%</a:t>
            </a:r>
          </a:p>
          <a:p>
            <a:pPr marL="742950" lvl="1" indent="-285750">
              <a:buFont typeface="Arial" panose="020B0604020202020204" pitchFamily="34" charset="0"/>
              <a:buChar char="•"/>
            </a:pPr>
            <a:r>
              <a:rPr lang="en-US" sz="1600" b="1" dirty="0"/>
              <a:t>Mar 2020 to Apr 2020 in Non-metro = -4.7%</a:t>
            </a:r>
          </a:p>
          <a:p>
            <a:pPr marL="742950" lvl="1" indent="-285750">
              <a:buFont typeface="Arial" panose="020B0604020202020204" pitchFamily="34" charset="0"/>
              <a:buChar char="•"/>
            </a:pPr>
            <a:r>
              <a:rPr lang="en-US" sz="1600" b="1" dirty="0"/>
              <a:t>Apr 2020 to May 2020 in Non-metro = -2.9%</a:t>
            </a:r>
          </a:p>
          <a:p>
            <a:pPr marL="742950" lvl="1" indent="-285750">
              <a:buFont typeface="Arial" panose="020B0604020202020204" pitchFamily="34" charset="0"/>
              <a:buChar char="•"/>
            </a:pPr>
            <a:r>
              <a:rPr lang="en-US" sz="1600" b="1" dirty="0">
                <a:solidFill>
                  <a:srgbClr val="FF9900"/>
                </a:solidFill>
              </a:rPr>
              <a:t>Feb 2020 to May 2020 in Non-metro = -8.9%</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49847906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16</a:t>
            </a:fld>
            <a:endParaRPr lang="en-US" altLang="en-US" sz="1400" dirty="0"/>
          </a:p>
        </p:txBody>
      </p:sp>
      <p:pic>
        <p:nvPicPr>
          <p:cNvPr id="2" name="Picture 1">
            <a:extLst>
              <a:ext uri="{FF2B5EF4-FFF2-40B4-BE49-F238E27FC236}">
                <a16:creationId xmlns:a16="http://schemas.microsoft.com/office/drawing/2014/main" id="{610C25AC-5D9F-40D1-A1BE-D5C27491F61C}"/>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364828350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17</a:t>
            </a:fld>
            <a:endParaRPr lang="en-US" altLang="en-US" sz="1400" dirty="0"/>
          </a:p>
        </p:txBody>
      </p:sp>
      <p:pic>
        <p:nvPicPr>
          <p:cNvPr id="2" name="Picture 1">
            <a:extLst>
              <a:ext uri="{FF2B5EF4-FFF2-40B4-BE49-F238E27FC236}">
                <a16:creationId xmlns:a16="http://schemas.microsoft.com/office/drawing/2014/main" id="{6C0ADC5A-DEA4-4C67-AA6F-57D63B273359}"/>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109800974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18</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4524315"/>
          </a:xfrm>
          <a:prstGeom prst="rect">
            <a:avLst/>
          </a:prstGeom>
          <a:noFill/>
        </p:spPr>
        <p:txBody>
          <a:bodyPr wrap="square" rtlCol="0">
            <a:spAutoFit/>
          </a:bodyPr>
          <a:lstStyle/>
          <a:p>
            <a:pPr algn="ctr"/>
            <a:r>
              <a:rPr lang="en-US" sz="2400" b="1" dirty="0"/>
              <a:t>Trends and change </a:t>
            </a:r>
          </a:p>
          <a:p>
            <a:pPr algn="ctr"/>
            <a:r>
              <a:rPr lang="en-US" sz="2400" b="1" dirty="0">
                <a:solidFill>
                  <a:srgbClr val="FF0000"/>
                </a:solidFill>
              </a:rPr>
              <a:t>by province </a:t>
            </a:r>
          </a:p>
          <a:p>
            <a:pPr algn="ctr"/>
            <a:r>
              <a:rPr lang="en-US" sz="2400" b="1" dirty="0"/>
              <a:t>in</a:t>
            </a:r>
          </a:p>
          <a:p>
            <a:pPr algn="ctr"/>
            <a:r>
              <a:rPr lang="en-US" sz="2000" b="1" dirty="0"/>
              <a:t>Metro (CMAs) and Non-metro (Non-CMA) areas </a:t>
            </a:r>
          </a:p>
          <a:p>
            <a:pPr algn="ctr"/>
            <a:endParaRPr lang="en-US" sz="2000" b="1" dirty="0"/>
          </a:p>
          <a:p>
            <a:pPr algn="ctr"/>
            <a:endParaRPr lang="en-US" sz="2000" b="1" dirty="0"/>
          </a:p>
          <a:p>
            <a:pPr marL="285750" indent="-285750">
              <a:buFont typeface="Arial" panose="020B0604020202020204" pitchFamily="34" charset="0"/>
              <a:buChar char="•"/>
            </a:pPr>
            <a:r>
              <a:rPr lang="en-US" b="1" dirty="0"/>
              <a:t>From </a:t>
            </a:r>
            <a:r>
              <a:rPr lang="en-US" b="1" dirty="0">
                <a:solidFill>
                  <a:srgbClr val="FF0000"/>
                </a:solidFill>
              </a:rPr>
              <a:t>Feb to May 2020 </a:t>
            </a:r>
            <a:r>
              <a:rPr lang="en-US" b="1" dirty="0"/>
              <a:t>(data for each month is a 3MMA), the provinces with the </a:t>
            </a:r>
            <a:r>
              <a:rPr lang="en-US" b="1" dirty="0">
                <a:solidFill>
                  <a:srgbClr val="FF0000"/>
                </a:solidFill>
              </a:rPr>
              <a:t>largest NON-METRO ABSOLUTE </a:t>
            </a:r>
            <a:r>
              <a:rPr lang="en-US" b="1" dirty="0"/>
              <a:t>decline in employment were:</a:t>
            </a:r>
          </a:p>
          <a:p>
            <a:pPr marL="742950" lvl="1" indent="-285750">
              <a:buFont typeface="Arial" panose="020B0604020202020204" pitchFamily="34" charset="0"/>
              <a:buChar char="•"/>
            </a:pPr>
            <a:r>
              <a:rPr lang="en-US" b="1" dirty="0"/>
              <a:t>Quebec, down 147,000 jobs;</a:t>
            </a:r>
          </a:p>
          <a:p>
            <a:pPr marL="742950" lvl="1" indent="-285750">
              <a:buFont typeface="Arial" panose="020B0604020202020204" pitchFamily="34" charset="0"/>
              <a:buChar char="•"/>
            </a:pPr>
            <a:r>
              <a:rPr lang="en-US" b="1" dirty="0"/>
              <a:t>Ontario, down   75,000 jobs; and</a:t>
            </a:r>
          </a:p>
          <a:p>
            <a:pPr marL="742950" lvl="1" indent="-285750">
              <a:buFont typeface="Arial" panose="020B0604020202020204" pitchFamily="34" charset="0"/>
              <a:buChar char="•"/>
            </a:pPr>
            <a:r>
              <a:rPr lang="en-US" b="1" dirty="0"/>
              <a:t>Alberta, down    54,000 jobs. </a:t>
            </a:r>
          </a:p>
          <a:p>
            <a:pPr lvl="1"/>
            <a:r>
              <a:rPr lang="en-US" sz="1000" b="1" dirty="0"/>
              <a:t>	(Details in table in Slide 23).</a:t>
            </a:r>
          </a:p>
          <a:p>
            <a:endParaRPr lang="en-US" sz="2000" b="1" dirty="0"/>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24350756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19</a:t>
            </a:fld>
            <a:endParaRPr lang="en-US" altLang="en-US" sz="1400" dirty="0"/>
          </a:p>
        </p:txBody>
      </p:sp>
      <p:pic>
        <p:nvPicPr>
          <p:cNvPr id="2" name="Picture 1">
            <a:extLst>
              <a:ext uri="{FF2B5EF4-FFF2-40B4-BE49-F238E27FC236}">
                <a16:creationId xmlns:a16="http://schemas.microsoft.com/office/drawing/2014/main" id="{BD80E098-9A0B-4E45-8425-FF1AE9C78549}"/>
              </a:ext>
            </a:extLst>
          </p:cNvPr>
          <p:cNvPicPr>
            <a:picLocks noChangeAspect="1"/>
          </p:cNvPicPr>
          <p:nvPr/>
        </p:nvPicPr>
        <p:blipFill>
          <a:blip r:embed="rId2"/>
          <a:stretch>
            <a:fillRect/>
          </a:stretch>
        </p:blipFill>
        <p:spPr>
          <a:xfrm>
            <a:off x="0" y="503926"/>
            <a:ext cx="9144000" cy="5850148"/>
          </a:xfrm>
          <a:prstGeom prst="rect">
            <a:avLst/>
          </a:prstGeom>
        </p:spPr>
      </p:pic>
    </p:spTree>
    <p:extLst>
      <p:ext uri="{BB962C8B-B14F-4D97-AF65-F5344CB8AC3E}">
        <p14:creationId xmlns:p14="http://schemas.microsoft.com/office/powerpoint/2010/main" val="111661062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304800"/>
            <a:ext cx="8229600" cy="6678751"/>
          </a:xfrm>
          <a:prstGeom prst="rect">
            <a:avLst/>
          </a:prstGeom>
          <a:noFill/>
        </p:spPr>
        <p:txBody>
          <a:bodyPr wrap="square" rtlCol="0">
            <a:spAutoFit/>
          </a:bodyPr>
          <a:lstStyle/>
          <a:p>
            <a:pPr algn="ctr"/>
            <a:r>
              <a:rPr lang="en-US" sz="2400" b="1" dirty="0"/>
              <a:t>Non-metro employment </a:t>
            </a:r>
          </a:p>
          <a:p>
            <a:endParaRPr lang="en-US" sz="2000" b="1" dirty="0">
              <a:hlinkClick r:id="rId2" action="ppaction://hlinksldjump"/>
            </a:endParaRPr>
          </a:p>
          <a:p>
            <a:pPr marL="342900" indent="-342900">
              <a:buFont typeface="+mj-lt"/>
              <a:buAutoNum type="alphaUcPeriod"/>
            </a:pPr>
            <a:r>
              <a:rPr lang="en-US" sz="2000" b="1" dirty="0">
                <a:hlinkClick r:id="rId2" action="ppaction://hlinksldjump"/>
              </a:rPr>
              <a:t>Key findings</a:t>
            </a:r>
            <a:endParaRPr lang="en-US" sz="2000" b="1" dirty="0"/>
          </a:p>
          <a:p>
            <a:pPr marL="342900" indent="-342900">
              <a:buFont typeface="+mj-lt"/>
              <a:buAutoNum type="alphaUcPeriod"/>
            </a:pPr>
            <a:r>
              <a:rPr lang="en-US" sz="2000" b="1" dirty="0">
                <a:hlinkClick r:id="rId3" action="ppaction://hlinksldjump"/>
              </a:rPr>
              <a:t>Introduction</a:t>
            </a:r>
            <a:endParaRPr lang="en-US" sz="2000" b="1" dirty="0">
              <a:hlinkClick r:id="rId4" action="ppaction://hlinksldjump"/>
            </a:endParaRPr>
          </a:p>
          <a:p>
            <a:pPr marL="342900" indent="-342900">
              <a:buFont typeface="+mj-lt"/>
              <a:buAutoNum type="alphaUcPeriod"/>
            </a:pPr>
            <a:r>
              <a:rPr lang="en-US" sz="2000" b="1" dirty="0">
                <a:hlinkClick r:id="rId4" action="ppaction://hlinksldjump"/>
              </a:rPr>
              <a:t>Definitions</a:t>
            </a:r>
            <a:endParaRPr lang="en-US" sz="2000" b="1" dirty="0"/>
          </a:p>
          <a:p>
            <a:pPr marL="800100" lvl="1" indent="-342900">
              <a:buFont typeface="Arial" panose="020B0604020202020204" pitchFamily="34" charset="0"/>
              <a:buChar char="•"/>
            </a:pPr>
            <a:r>
              <a:rPr lang="en-US" dirty="0"/>
              <a:t>Note: Published data for each month for each metro area is a </a:t>
            </a:r>
            <a:r>
              <a:rPr lang="en-US" b="1" dirty="0"/>
              <a:t>3-month moving average </a:t>
            </a:r>
            <a:r>
              <a:rPr lang="en-US" dirty="0"/>
              <a:t>(and it is these data that we use to calculate the metro and non-metro levels of employment).</a:t>
            </a:r>
          </a:p>
          <a:p>
            <a:pPr marL="800100" lvl="1" indent="-342900">
              <a:buFont typeface="Arial" panose="020B0604020202020204" pitchFamily="34" charset="0"/>
              <a:buChar char="•"/>
            </a:pPr>
            <a:r>
              <a:rPr lang="en-US" dirty="0"/>
              <a:t>Thus, the published data for May (which is a 3-month average for Mar/Apr/May) would be expected to completely capture the impact of COVID-19 on employment levels.</a:t>
            </a:r>
          </a:p>
          <a:p>
            <a:pPr marL="342900" indent="-342900">
              <a:buFont typeface="+mj-lt"/>
              <a:buAutoNum type="alphaUcPeriod"/>
            </a:pPr>
            <a:r>
              <a:rPr lang="en-US" sz="2000" b="1" dirty="0"/>
              <a:t>Canada: 3 measures of number &amp; change in number employed</a:t>
            </a:r>
          </a:p>
          <a:p>
            <a:pPr marL="914400" lvl="1" indent="-457200">
              <a:buFont typeface="+mj-lt"/>
              <a:buAutoNum type="arabicPeriod"/>
            </a:pPr>
            <a:r>
              <a:rPr lang="en-US" sz="2000" b="1" dirty="0">
                <a:hlinkClick r:id="rId5" action="ppaction://hlinksldjump"/>
              </a:rPr>
              <a:t>Trends and change using a 12-month moving average</a:t>
            </a:r>
            <a:endParaRPr lang="en-US" sz="2000" b="1" dirty="0"/>
          </a:p>
          <a:p>
            <a:pPr marL="800100" lvl="1" indent="-342900">
              <a:buFont typeface="+mj-lt"/>
              <a:buAutoNum type="arabicPeriod"/>
            </a:pPr>
            <a:r>
              <a:rPr lang="en-US" sz="2000" b="1" dirty="0">
                <a:hlinkClick r:id="rId6" action="ppaction://hlinksldjump"/>
              </a:rPr>
              <a:t>Change comparing a given month to the average for the same month in the three previous years</a:t>
            </a:r>
            <a:endParaRPr lang="en-US" sz="2000" b="1" dirty="0"/>
          </a:p>
          <a:p>
            <a:pPr marL="800100" lvl="1" indent="-342900">
              <a:buFont typeface="+mj-lt"/>
              <a:buAutoNum type="arabicPeriod"/>
            </a:pPr>
            <a:r>
              <a:rPr lang="en-US" sz="2000" b="1" dirty="0">
                <a:hlinkClick r:id="rId7" action="ppaction://hlinksldjump"/>
              </a:rPr>
              <a:t>Change on a month-to-month basis</a:t>
            </a:r>
            <a:endParaRPr lang="en-US" sz="2000" b="1" dirty="0"/>
          </a:p>
          <a:p>
            <a:r>
              <a:rPr lang="en-US" sz="2000" b="1" dirty="0"/>
              <a:t>C. </a:t>
            </a:r>
            <a:r>
              <a:rPr lang="en-US" sz="2000" b="1" dirty="0">
                <a:hlinkClick r:id="rId8" action="ppaction://hlinksldjump"/>
              </a:rPr>
              <a:t>Change in number employed by province</a:t>
            </a:r>
            <a:endParaRPr lang="en-US" sz="2000" b="1" dirty="0"/>
          </a:p>
          <a:p>
            <a:r>
              <a:rPr lang="en-US" sz="2000" b="1" dirty="0"/>
              <a:t>D. </a:t>
            </a:r>
            <a:r>
              <a:rPr lang="en-US" sz="2000" b="1" dirty="0">
                <a:hlinkClick r:id="rId9" action="ppaction://hlinksldjump"/>
              </a:rPr>
              <a:t>Change in number employed by industry sector</a:t>
            </a:r>
            <a:endParaRPr lang="en-US" sz="2000" b="1" dirty="0"/>
          </a:p>
          <a:p>
            <a:r>
              <a:rPr lang="en-US" sz="2000" b="1" dirty="0"/>
              <a:t>E. </a:t>
            </a:r>
            <a:r>
              <a:rPr lang="en-US" sz="2000" b="1" dirty="0">
                <a:hlinkClick r:id="rId10" action="ppaction://hlinksldjump"/>
              </a:rPr>
              <a:t>Context</a:t>
            </a:r>
            <a:endParaRPr lang="en-US" sz="2000" b="1" dirty="0"/>
          </a:p>
          <a:p>
            <a:pPr marL="342900" indent="-342900">
              <a:buFont typeface="+mj-lt"/>
              <a:buAutoNum type="alphaUcPeriod"/>
            </a:pPr>
            <a:endParaRPr lang="en-US" sz="2000" b="1"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6835164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20</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4647426"/>
          </a:xfrm>
          <a:prstGeom prst="rect">
            <a:avLst/>
          </a:prstGeom>
          <a:noFill/>
        </p:spPr>
        <p:txBody>
          <a:bodyPr wrap="square" rtlCol="0">
            <a:spAutoFit/>
          </a:bodyPr>
          <a:lstStyle/>
          <a:p>
            <a:pPr algn="ctr"/>
            <a:r>
              <a:rPr lang="en-US" sz="2400" b="1" dirty="0"/>
              <a:t>Trends and change </a:t>
            </a:r>
          </a:p>
          <a:p>
            <a:pPr algn="ctr"/>
            <a:r>
              <a:rPr lang="en-US" sz="2400" b="1" dirty="0">
                <a:solidFill>
                  <a:srgbClr val="FF0000"/>
                </a:solidFill>
              </a:rPr>
              <a:t>by province </a:t>
            </a:r>
          </a:p>
          <a:p>
            <a:pPr algn="ctr"/>
            <a:r>
              <a:rPr lang="en-US" sz="2400" b="1" dirty="0"/>
              <a:t>in</a:t>
            </a:r>
          </a:p>
          <a:p>
            <a:pPr algn="ctr"/>
            <a:r>
              <a:rPr lang="en-US" sz="2000" b="1" dirty="0"/>
              <a:t>Metro (CMAs) and Non-metro (Non-CMA) areas </a:t>
            </a:r>
          </a:p>
          <a:p>
            <a:pPr algn="ctr"/>
            <a:endParaRPr lang="en-US" sz="2000" b="1" dirty="0"/>
          </a:p>
          <a:p>
            <a:pPr algn="ctr"/>
            <a:endParaRPr lang="en-US" sz="2000" b="1" dirty="0"/>
          </a:p>
          <a:p>
            <a:pPr marL="285750" indent="-285750">
              <a:buFont typeface="Arial" panose="020B0604020202020204" pitchFamily="34" charset="0"/>
              <a:buChar char="•"/>
            </a:pPr>
            <a:r>
              <a:rPr lang="en-US" b="1" dirty="0"/>
              <a:t>From </a:t>
            </a:r>
            <a:r>
              <a:rPr lang="en-US" b="1" dirty="0">
                <a:solidFill>
                  <a:srgbClr val="FF0000"/>
                </a:solidFill>
              </a:rPr>
              <a:t>Feb to May 2020 </a:t>
            </a:r>
            <a:r>
              <a:rPr lang="en-US" b="1" dirty="0"/>
              <a:t>(data for each month is a 3MMA), the provinces with the </a:t>
            </a:r>
            <a:r>
              <a:rPr lang="en-US" b="1" dirty="0">
                <a:solidFill>
                  <a:srgbClr val="FF0000"/>
                </a:solidFill>
              </a:rPr>
              <a:t>largest NON-METRO PERCENT </a:t>
            </a:r>
            <a:r>
              <a:rPr lang="en-US" b="1" dirty="0"/>
              <a:t>decline in employment were:</a:t>
            </a:r>
          </a:p>
          <a:p>
            <a:pPr marL="742950" lvl="1" indent="-285750">
              <a:buFont typeface="Arial" panose="020B0604020202020204" pitchFamily="34" charset="0"/>
              <a:buChar char="•"/>
            </a:pPr>
            <a:r>
              <a:rPr lang="en-US" b="1" dirty="0"/>
              <a:t>Quebec, down 12.8%;</a:t>
            </a:r>
          </a:p>
          <a:p>
            <a:pPr marL="742950" lvl="1" indent="-285750">
              <a:buFont typeface="Arial" panose="020B0604020202020204" pitchFamily="34" charset="0"/>
              <a:buChar char="•"/>
            </a:pPr>
            <a:r>
              <a:rPr lang="en-US" b="1" dirty="0"/>
              <a:t>Nova Scotia, down 11.7%; and</a:t>
            </a:r>
          </a:p>
          <a:p>
            <a:pPr marL="742950" lvl="1" indent="-285750">
              <a:buFont typeface="Arial" panose="020B0604020202020204" pitchFamily="34" charset="0"/>
              <a:buChar char="•"/>
            </a:pPr>
            <a:r>
              <a:rPr lang="en-US" b="1" dirty="0"/>
              <a:t>Newfoundland and Labrador, down 9.1%</a:t>
            </a:r>
          </a:p>
          <a:p>
            <a:pPr marL="742950" lvl="1" indent="-285750">
              <a:buFont typeface="Arial" panose="020B0604020202020204" pitchFamily="34" charset="0"/>
              <a:buChar char="•"/>
            </a:pPr>
            <a:r>
              <a:rPr lang="en-US" sz="1000" b="1" dirty="0"/>
              <a:t>(Details in table in Slide 23).</a:t>
            </a:r>
          </a:p>
          <a:p>
            <a:endParaRPr lang="en-US" sz="2000" b="1" dirty="0"/>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82618897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21</a:t>
            </a:fld>
            <a:endParaRPr lang="en-US" altLang="en-US" sz="1400" dirty="0"/>
          </a:p>
        </p:txBody>
      </p:sp>
      <p:pic>
        <p:nvPicPr>
          <p:cNvPr id="2" name="Picture 1">
            <a:extLst>
              <a:ext uri="{FF2B5EF4-FFF2-40B4-BE49-F238E27FC236}">
                <a16:creationId xmlns:a16="http://schemas.microsoft.com/office/drawing/2014/main" id="{B931E93A-19E1-479C-B317-65885682E8D1}"/>
              </a:ext>
            </a:extLst>
          </p:cNvPr>
          <p:cNvPicPr>
            <a:picLocks noChangeAspect="1"/>
          </p:cNvPicPr>
          <p:nvPr/>
        </p:nvPicPr>
        <p:blipFill>
          <a:blip r:embed="rId2"/>
          <a:stretch>
            <a:fillRect/>
          </a:stretch>
        </p:blipFill>
        <p:spPr>
          <a:xfrm>
            <a:off x="0" y="503926"/>
            <a:ext cx="9144000" cy="5850148"/>
          </a:xfrm>
          <a:prstGeom prst="rect">
            <a:avLst/>
          </a:prstGeom>
        </p:spPr>
      </p:pic>
    </p:spTree>
    <p:extLst>
      <p:ext uri="{BB962C8B-B14F-4D97-AF65-F5344CB8AC3E}">
        <p14:creationId xmlns:p14="http://schemas.microsoft.com/office/powerpoint/2010/main" val="90456103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22</a:t>
            </a:fld>
            <a:endParaRPr lang="en-US" altLang="en-US" sz="1400" dirty="0"/>
          </a:p>
        </p:txBody>
      </p:sp>
      <p:pic>
        <p:nvPicPr>
          <p:cNvPr id="2" name="Picture 1">
            <a:extLst>
              <a:ext uri="{FF2B5EF4-FFF2-40B4-BE49-F238E27FC236}">
                <a16:creationId xmlns:a16="http://schemas.microsoft.com/office/drawing/2014/main" id="{DF480FD2-6F21-4A82-97FB-5FF326A42B38}"/>
              </a:ext>
            </a:extLst>
          </p:cNvPr>
          <p:cNvPicPr>
            <a:picLocks noChangeAspect="1"/>
          </p:cNvPicPr>
          <p:nvPr/>
        </p:nvPicPr>
        <p:blipFill>
          <a:blip r:embed="rId2"/>
          <a:stretch>
            <a:fillRect/>
          </a:stretch>
        </p:blipFill>
        <p:spPr>
          <a:xfrm>
            <a:off x="762000" y="105594"/>
            <a:ext cx="7620000" cy="6646812"/>
          </a:xfrm>
          <a:prstGeom prst="rect">
            <a:avLst/>
          </a:prstGeom>
        </p:spPr>
      </p:pic>
    </p:spTree>
    <p:extLst>
      <p:ext uri="{BB962C8B-B14F-4D97-AF65-F5344CB8AC3E}">
        <p14:creationId xmlns:p14="http://schemas.microsoft.com/office/powerpoint/2010/main" val="219993102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23</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5078313"/>
          </a:xfrm>
          <a:prstGeom prst="rect">
            <a:avLst/>
          </a:prstGeom>
          <a:noFill/>
        </p:spPr>
        <p:txBody>
          <a:bodyPr wrap="square" rtlCol="0">
            <a:spAutoFit/>
          </a:bodyPr>
          <a:lstStyle/>
          <a:p>
            <a:pPr algn="ctr"/>
            <a:r>
              <a:rPr lang="en-US" sz="2400" b="1" dirty="0"/>
              <a:t>Trends and change </a:t>
            </a:r>
          </a:p>
          <a:p>
            <a:pPr algn="ctr"/>
            <a:r>
              <a:rPr lang="en-US" sz="2400" b="1" dirty="0">
                <a:solidFill>
                  <a:srgbClr val="FF0000"/>
                </a:solidFill>
              </a:rPr>
              <a:t>by industry sector </a:t>
            </a:r>
          </a:p>
          <a:p>
            <a:pPr algn="ctr"/>
            <a:r>
              <a:rPr lang="en-US" sz="2400" b="1" dirty="0"/>
              <a:t>in</a:t>
            </a:r>
          </a:p>
          <a:p>
            <a:pPr algn="ctr"/>
            <a:r>
              <a:rPr lang="en-US" sz="2400" b="1" dirty="0"/>
              <a:t>Metro (CMAs) and Non-metro (Non-CMA) areas </a:t>
            </a:r>
          </a:p>
          <a:p>
            <a:pPr algn="ctr"/>
            <a:endParaRPr lang="en-US" sz="2000" b="1" dirty="0"/>
          </a:p>
          <a:p>
            <a:pPr marL="285750" indent="-285750">
              <a:buFont typeface="Arial" panose="020B0604020202020204" pitchFamily="34" charset="0"/>
              <a:buChar char="•"/>
            </a:pPr>
            <a:r>
              <a:rPr lang="en-US" b="1" dirty="0"/>
              <a:t>From </a:t>
            </a:r>
            <a:r>
              <a:rPr lang="en-US" b="1" dirty="0">
                <a:solidFill>
                  <a:srgbClr val="FF0000"/>
                </a:solidFill>
              </a:rPr>
              <a:t>Feb to Apr 2020 </a:t>
            </a:r>
            <a:r>
              <a:rPr lang="en-US" b="1" dirty="0"/>
              <a:t>(data for each month is a 3MMA), the industry sectors with the largest NON-METRO decline in the NUMBER employed were:</a:t>
            </a:r>
          </a:p>
          <a:p>
            <a:pPr marL="742950" lvl="1" indent="-285750">
              <a:buFont typeface="Arial" panose="020B0604020202020204" pitchFamily="34" charset="0"/>
              <a:buChar char="•"/>
            </a:pPr>
            <a:r>
              <a:rPr lang="en-US" b="1" dirty="0"/>
              <a:t>Accommodation and food services, down 95,000 jobs</a:t>
            </a:r>
          </a:p>
          <a:p>
            <a:pPr marL="742950" lvl="1" indent="-285750">
              <a:buFont typeface="Arial" panose="020B0604020202020204" pitchFamily="34" charset="0"/>
              <a:buChar char="•"/>
            </a:pPr>
            <a:r>
              <a:rPr lang="en-US" b="1" dirty="0"/>
              <a:t>Retail and wholesale trade. . . . .. . . .down 83,000 jobs</a:t>
            </a:r>
          </a:p>
          <a:p>
            <a:pPr marL="742950" lvl="1" indent="-285750">
              <a:buFont typeface="Arial" panose="020B0604020202020204" pitchFamily="34" charset="0"/>
              <a:buChar char="•"/>
            </a:pPr>
            <a:r>
              <a:rPr lang="en-US" b="1" dirty="0"/>
              <a:t>Construction . . . . . . . . . . . . . . . . . . . down 46,000 jobs</a:t>
            </a:r>
          </a:p>
          <a:p>
            <a:pPr marL="742950" lvl="1" indent="-285750">
              <a:buFont typeface="Arial" panose="020B0604020202020204" pitchFamily="34" charset="0"/>
              <a:buChar char="•"/>
            </a:pPr>
            <a:r>
              <a:rPr lang="en-US" sz="1000" b="1" dirty="0"/>
              <a:t>(Details are in table in Slides28-30)</a:t>
            </a:r>
          </a:p>
          <a:p>
            <a:pPr marL="742950" lvl="1" indent="-285750">
              <a:buFont typeface="Arial" panose="020B0604020202020204" pitchFamily="34" charset="0"/>
              <a:buChar char="•"/>
            </a:pPr>
            <a:endParaRPr lang="en-US" b="1" dirty="0"/>
          </a:p>
          <a:p>
            <a:pPr lvl="1"/>
            <a:endParaRPr lang="en-US" b="1" dirty="0"/>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lvl="1"/>
            <a:endParaRPr lang="en-US" b="1" dirty="0"/>
          </a:p>
        </p:txBody>
      </p:sp>
    </p:spTree>
    <p:extLst>
      <p:ext uri="{BB962C8B-B14F-4D97-AF65-F5344CB8AC3E}">
        <p14:creationId xmlns:p14="http://schemas.microsoft.com/office/powerpoint/2010/main" val="411777724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24</a:t>
            </a:fld>
            <a:endParaRPr lang="en-US" altLang="en-US" sz="1400" dirty="0"/>
          </a:p>
        </p:txBody>
      </p:sp>
      <p:pic>
        <p:nvPicPr>
          <p:cNvPr id="2" name="Picture 1">
            <a:extLst>
              <a:ext uri="{FF2B5EF4-FFF2-40B4-BE49-F238E27FC236}">
                <a16:creationId xmlns:a16="http://schemas.microsoft.com/office/drawing/2014/main" id="{DA9BDD19-6BEF-4E1B-ADA9-1F5F3ED4BB6B}"/>
              </a:ext>
            </a:extLst>
          </p:cNvPr>
          <p:cNvPicPr>
            <a:picLocks noChangeAspect="1"/>
          </p:cNvPicPr>
          <p:nvPr/>
        </p:nvPicPr>
        <p:blipFill>
          <a:blip r:embed="rId2"/>
          <a:stretch>
            <a:fillRect/>
          </a:stretch>
        </p:blipFill>
        <p:spPr>
          <a:xfrm>
            <a:off x="182976" y="122237"/>
            <a:ext cx="8666163" cy="6531789"/>
          </a:xfrm>
          <a:prstGeom prst="rect">
            <a:avLst/>
          </a:prstGeom>
        </p:spPr>
      </p:pic>
    </p:spTree>
    <p:extLst>
      <p:ext uri="{BB962C8B-B14F-4D97-AF65-F5344CB8AC3E}">
        <p14:creationId xmlns:p14="http://schemas.microsoft.com/office/powerpoint/2010/main" val="313306004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25</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5078313"/>
          </a:xfrm>
          <a:prstGeom prst="rect">
            <a:avLst/>
          </a:prstGeom>
          <a:noFill/>
        </p:spPr>
        <p:txBody>
          <a:bodyPr wrap="square" rtlCol="0">
            <a:spAutoFit/>
          </a:bodyPr>
          <a:lstStyle/>
          <a:p>
            <a:pPr algn="ctr"/>
            <a:r>
              <a:rPr lang="en-US" sz="2400" b="1" dirty="0"/>
              <a:t>Trends and change </a:t>
            </a:r>
          </a:p>
          <a:p>
            <a:pPr algn="ctr"/>
            <a:r>
              <a:rPr lang="en-US" sz="2400" b="1" dirty="0">
                <a:solidFill>
                  <a:srgbClr val="FF0000"/>
                </a:solidFill>
              </a:rPr>
              <a:t>by industry sector </a:t>
            </a:r>
          </a:p>
          <a:p>
            <a:pPr algn="ctr"/>
            <a:r>
              <a:rPr lang="en-US" sz="2400" b="1" dirty="0"/>
              <a:t>in</a:t>
            </a:r>
          </a:p>
          <a:p>
            <a:pPr algn="ctr"/>
            <a:r>
              <a:rPr lang="en-US" sz="2400" b="1" dirty="0"/>
              <a:t>Metro (CMAs) and Non-metro (Non-CMA) areas </a:t>
            </a:r>
          </a:p>
          <a:p>
            <a:pPr algn="ctr"/>
            <a:endParaRPr lang="en-US" sz="2000" b="1" dirty="0"/>
          </a:p>
          <a:p>
            <a:pPr marL="285750" indent="-285750">
              <a:buFont typeface="Arial" panose="020B0604020202020204" pitchFamily="34" charset="0"/>
              <a:buChar char="•"/>
            </a:pPr>
            <a:r>
              <a:rPr lang="en-US" b="1" dirty="0"/>
              <a:t>From </a:t>
            </a:r>
            <a:r>
              <a:rPr lang="en-US" b="1" dirty="0">
                <a:solidFill>
                  <a:srgbClr val="FF0000"/>
                </a:solidFill>
              </a:rPr>
              <a:t>Feb to May 2020 </a:t>
            </a:r>
            <a:r>
              <a:rPr lang="en-US" b="1" dirty="0"/>
              <a:t>(data for each month is a 3MMA), the industry sectors with the largest NON-METRO PERCENT decline in employment were:</a:t>
            </a:r>
          </a:p>
          <a:p>
            <a:pPr marL="742950" lvl="1" indent="-285750">
              <a:buFont typeface="Arial" panose="020B0604020202020204" pitchFamily="34" charset="0"/>
              <a:buChar char="•"/>
            </a:pPr>
            <a:r>
              <a:rPr lang="en-US" b="1" dirty="0"/>
              <a:t>Accommodation and food services, down 37.4%</a:t>
            </a:r>
          </a:p>
          <a:p>
            <a:pPr marL="742950" lvl="1" indent="-285750">
              <a:buFont typeface="Arial" panose="020B0604020202020204" pitchFamily="34" charset="0"/>
              <a:buChar char="•"/>
            </a:pPr>
            <a:r>
              <a:rPr lang="en-US" b="1" dirty="0"/>
              <a:t>Retail and wholesale trade . . . . . . . . down 12.2%</a:t>
            </a:r>
          </a:p>
          <a:p>
            <a:pPr marL="742950" lvl="1" indent="-285750">
              <a:buFont typeface="Arial" panose="020B0604020202020204" pitchFamily="34" charset="0"/>
              <a:buChar char="•"/>
            </a:pPr>
            <a:r>
              <a:rPr lang="en-US" b="1" dirty="0"/>
              <a:t>Educational services . . . . . . . . . . . . . down 11.7%</a:t>
            </a:r>
          </a:p>
          <a:p>
            <a:pPr marL="742950" lvl="1" indent="-285750">
              <a:buFont typeface="Arial" panose="020B0604020202020204" pitchFamily="34" charset="0"/>
              <a:buChar char="•"/>
            </a:pPr>
            <a:r>
              <a:rPr lang="en-US" sz="1000" b="1" dirty="0"/>
              <a:t>Details are in table in Slides 28-30)</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lvl="1"/>
            <a:endParaRPr lang="en-US" b="1" dirty="0"/>
          </a:p>
        </p:txBody>
      </p:sp>
    </p:spTree>
    <p:extLst>
      <p:ext uri="{BB962C8B-B14F-4D97-AF65-F5344CB8AC3E}">
        <p14:creationId xmlns:p14="http://schemas.microsoft.com/office/powerpoint/2010/main" val="370393241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26</a:t>
            </a:fld>
            <a:endParaRPr lang="en-US" altLang="en-US" sz="1400" dirty="0"/>
          </a:p>
        </p:txBody>
      </p:sp>
      <p:pic>
        <p:nvPicPr>
          <p:cNvPr id="3" name="Picture 2">
            <a:extLst>
              <a:ext uri="{FF2B5EF4-FFF2-40B4-BE49-F238E27FC236}">
                <a16:creationId xmlns:a16="http://schemas.microsoft.com/office/drawing/2014/main" id="{B7247602-A742-4839-A3CE-E3002044CDD3}"/>
              </a:ext>
            </a:extLst>
          </p:cNvPr>
          <p:cNvPicPr>
            <a:picLocks noChangeAspect="1"/>
          </p:cNvPicPr>
          <p:nvPr/>
        </p:nvPicPr>
        <p:blipFill>
          <a:blip r:embed="rId2"/>
          <a:stretch>
            <a:fillRect/>
          </a:stretch>
        </p:blipFill>
        <p:spPr>
          <a:xfrm>
            <a:off x="381000" y="147957"/>
            <a:ext cx="8458200" cy="6375045"/>
          </a:xfrm>
          <a:prstGeom prst="rect">
            <a:avLst/>
          </a:prstGeom>
        </p:spPr>
      </p:pic>
    </p:spTree>
    <p:extLst>
      <p:ext uri="{BB962C8B-B14F-4D97-AF65-F5344CB8AC3E}">
        <p14:creationId xmlns:p14="http://schemas.microsoft.com/office/powerpoint/2010/main" val="243566518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27</a:t>
            </a:fld>
            <a:endParaRPr lang="en-US" altLang="en-US" sz="1400" dirty="0"/>
          </a:p>
        </p:txBody>
      </p:sp>
      <p:pic>
        <p:nvPicPr>
          <p:cNvPr id="2" name="Picture 1">
            <a:extLst>
              <a:ext uri="{FF2B5EF4-FFF2-40B4-BE49-F238E27FC236}">
                <a16:creationId xmlns:a16="http://schemas.microsoft.com/office/drawing/2014/main" id="{6C77BE14-6631-4AA9-AFFE-604A66CE3807}"/>
              </a:ext>
            </a:extLst>
          </p:cNvPr>
          <p:cNvPicPr>
            <a:picLocks noChangeAspect="1"/>
          </p:cNvPicPr>
          <p:nvPr/>
        </p:nvPicPr>
        <p:blipFill>
          <a:blip r:embed="rId2"/>
          <a:stretch>
            <a:fillRect/>
          </a:stretch>
        </p:blipFill>
        <p:spPr>
          <a:xfrm>
            <a:off x="0" y="152400"/>
            <a:ext cx="9144000" cy="6098951"/>
          </a:xfrm>
          <a:prstGeom prst="rect">
            <a:avLst/>
          </a:prstGeom>
        </p:spPr>
      </p:pic>
    </p:spTree>
    <p:extLst>
      <p:ext uri="{BB962C8B-B14F-4D97-AF65-F5344CB8AC3E}">
        <p14:creationId xmlns:p14="http://schemas.microsoft.com/office/powerpoint/2010/main" val="64416182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28</a:t>
            </a:fld>
            <a:endParaRPr lang="en-US" altLang="en-US" sz="1400" dirty="0"/>
          </a:p>
        </p:txBody>
      </p:sp>
      <p:pic>
        <p:nvPicPr>
          <p:cNvPr id="3" name="Picture 2">
            <a:extLst>
              <a:ext uri="{FF2B5EF4-FFF2-40B4-BE49-F238E27FC236}">
                <a16:creationId xmlns:a16="http://schemas.microsoft.com/office/drawing/2014/main" id="{797623A5-5B1A-4EE0-AE79-9F48992EC806}"/>
              </a:ext>
            </a:extLst>
          </p:cNvPr>
          <p:cNvPicPr>
            <a:picLocks noChangeAspect="1"/>
          </p:cNvPicPr>
          <p:nvPr/>
        </p:nvPicPr>
        <p:blipFill>
          <a:blip r:embed="rId2"/>
          <a:stretch>
            <a:fillRect/>
          </a:stretch>
        </p:blipFill>
        <p:spPr>
          <a:xfrm>
            <a:off x="83134" y="379525"/>
            <a:ext cx="8913299" cy="5945076"/>
          </a:xfrm>
          <a:prstGeom prst="rect">
            <a:avLst/>
          </a:prstGeom>
        </p:spPr>
      </p:pic>
    </p:spTree>
    <p:extLst>
      <p:ext uri="{BB962C8B-B14F-4D97-AF65-F5344CB8AC3E}">
        <p14:creationId xmlns:p14="http://schemas.microsoft.com/office/powerpoint/2010/main" val="402307402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29</a:t>
            </a:fld>
            <a:endParaRPr lang="en-US" altLang="en-US" sz="1400" dirty="0"/>
          </a:p>
        </p:txBody>
      </p:sp>
      <p:pic>
        <p:nvPicPr>
          <p:cNvPr id="3" name="Picture 2">
            <a:extLst>
              <a:ext uri="{FF2B5EF4-FFF2-40B4-BE49-F238E27FC236}">
                <a16:creationId xmlns:a16="http://schemas.microsoft.com/office/drawing/2014/main" id="{42A426DD-2E43-405C-861F-C152B7EC6629}"/>
              </a:ext>
            </a:extLst>
          </p:cNvPr>
          <p:cNvPicPr>
            <a:picLocks noChangeAspect="1"/>
          </p:cNvPicPr>
          <p:nvPr/>
        </p:nvPicPr>
        <p:blipFill>
          <a:blip r:embed="rId2"/>
          <a:stretch>
            <a:fillRect/>
          </a:stretch>
        </p:blipFill>
        <p:spPr>
          <a:xfrm>
            <a:off x="311017" y="122237"/>
            <a:ext cx="8659946" cy="6379689"/>
          </a:xfrm>
          <a:prstGeom prst="rect">
            <a:avLst/>
          </a:prstGeom>
        </p:spPr>
      </p:pic>
    </p:spTree>
    <p:extLst>
      <p:ext uri="{BB962C8B-B14F-4D97-AF65-F5344CB8AC3E}">
        <p14:creationId xmlns:p14="http://schemas.microsoft.com/office/powerpoint/2010/main" val="195972279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0" y="58944"/>
            <a:ext cx="8970963" cy="6755696"/>
          </a:xfrm>
          <a:prstGeom prst="rect">
            <a:avLst/>
          </a:prstGeom>
          <a:noFill/>
        </p:spPr>
        <p:txBody>
          <a:bodyPr wrap="square" rtlCol="0">
            <a:spAutoFit/>
          </a:bodyPr>
          <a:lstStyle/>
          <a:p>
            <a:pPr algn="ctr"/>
            <a:r>
              <a:rPr lang="en-US" sz="2000" b="1" dirty="0">
                <a:solidFill>
                  <a:srgbClr val="FF0000"/>
                </a:solidFill>
              </a:rPr>
              <a:t>Key findings:</a:t>
            </a:r>
          </a:p>
          <a:p>
            <a:pPr algn="ctr"/>
            <a:r>
              <a:rPr lang="en-US" sz="2000" b="1" dirty="0"/>
              <a:t>Trends and change in employment</a:t>
            </a:r>
            <a:r>
              <a:rPr lang="en-US" sz="2000" b="1" dirty="0">
                <a:solidFill>
                  <a:srgbClr val="FF0000"/>
                </a:solidFill>
              </a:rPr>
              <a:t> </a:t>
            </a:r>
            <a:r>
              <a:rPr lang="en-US" sz="2000" b="1" dirty="0"/>
              <a:t>in</a:t>
            </a:r>
          </a:p>
          <a:p>
            <a:pPr algn="ctr"/>
            <a:r>
              <a:rPr lang="en-US" b="1" dirty="0"/>
              <a:t>Metro (CMA) and Non-metro (Non-CMA) areas</a:t>
            </a:r>
          </a:p>
          <a:p>
            <a:endParaRPr lang="en-US" sz="500" b="1" dirty="0"/>
          </a:p>
          <a:p>
            <a:pPr marL="285750" indent="-285750">
              <a:buFont typeface="Arial" panose="020B0604020202020204" pitchFamily="34" charset="0"/>
              <a:buChar char="•"/>
            </a:pPr>
            <a:r>
              <a:rPr lang="en-US" sz="1500" b="1" dirty="0"/>
              <a:t>Note: For metro and non-metro data, the published numbers for each month are a 3-month average – for example, the published data for May 2020 is an average of Mar 2020 &amp; Apr 2020 &amp; May 2020. Thus, the May 2020 numbers would be expected to completely capture the impact of COVID-19 on non-metro employment as the months of Mar/Apr/May were the months of extensive closures across Canada (see next slide)</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500" b="1" dirty="0"/>
              <a:t>From</a:t>
            </a:r>
            <a:r>
              <a:rPr lang="en-US" sz="1500" b="1" dirty="0">
                <a:solidFill>
                  <a:srgbClr val="FF0000"/>
                </a:solidFill>
              </a:rPr>
              <a:t> Feb to May 2020 </a:t>
            </a:r>
            <a:r>
              <a:rPr lang="en-US" sz="1500" b="1" dirty="0"/>
              <a:t>(data for each month is a 3MMA), the non-metro job loss was 411,000</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500" b="1" dirty="0"/>
              <a:t>The Feb to May 2020 employment decline in non-metro was less (-8.9%) compared to metro areas (-12.9%).</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500" b="1" dirty="0"/>
              <a:t>From </a:t>
            </a:r>
            <a:r>
              <a:rPr lang="en-US" sz="1500" b="1" dirty="0">
                <a:solidFill>
                  <a:srgbClr val="FF0000"/>
                </a:solidFill>
              </a:rPr>
              <a:t>Feb to May 2020 </a:t>
            </a:r>
            <a:r>
              <a:rPr lang="en-US" sz="1500" b="1" dirty="0"/>
              <a:t>(data for each month is a 3MMA), the industry sectors with the largest NON-METRO decline in the NUMBER employed were:</a:t>
            </a:r>
          </a:p>
          <a:p>
            <a:pPr marL="742950" lvl="1" indent="-285750">
              <a:buFont typeface="Arial" panose="020B0604020202020204" pitchFamily="34" charset="0"/>
              <a:buChar char="•"/>
            </a:pPr>
            <a:r>
              <a:rPr lang="en-US" sz="1500" b="1" dirty="0"/>
              <a:t>Accommodation and food services, down 95,000 jobs</a:t>
            </a:r>
          </a:p>
          <a:p>
            <a:pPr marL="742950" lvl="1" indent="-285750">
              <a:buFont typeface="Arial" panose="020B0604020202020204" pitchFamily="34" charset="0"/>
              <a:buChar char="•"/>
            </a:pPr>
            <a:r>
              <a:rPr lang="en-US" sz="1500" b="1" dirty="0"/>
              <a:t>Retail and wholesale trade. . . . .. . . .down 83,000 jobs</a:t>
            </a:r>
          </a:p>
          <a:p>
            <a:pPr marL="742950" lvl="1" indent="-285750">
              <a:buFont typeface="Arial" panose="020B0604020202020204" pitchFamily="34" charset="0"/>
              <a:buChar char="•"/>
            </a:pPr>
            <a:r>
              <a:rPr lang="en-US" sz="1500" b="1" dirty="0"/>
              <a:t>Construction . . . . . . . . . . . . . . . . . . . down 46,000 jobs</a:t>
            </a:r>
          </a:p>
          <a:p>
            <a:pPr marL="742950" lvl="1"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500" b="1" dirty="0"/>
              <a:t>From </a:t>
            </a:r>
            <a:r>
              <a:rPr lang="en-US" sz="1500" b="1" dirty="0">
                <a:solidFill>
                  <a:srgbClr val="FF0000"/>
                </a:solidFill>
              </a:rPr>
              <a:t>Feb to May 2020 </a:t>
            </a:r>
            <a:r>
              <a:rPr lang="en-US" sz="1500" b="1" dirty="0"/>
              <a:t>(data for each month is a 3MMA), the industry sectors with the largest NON-METRO PERCENT decline in employment were:</a:t>
            </a:r>
          </a:p>
          <a:p>
            <a:pPr marL="742950" lvl="1" indent="-285750">
              <a:buFont typeface="Arial" panose="020B0604020202020204" pitchFamily="34" charset="0"/>
              <a:buChar char="•"/>
            </a:pPr>
            <a:r>
              <a:rPr lang="en-US" sz="1500" b="1" dirty="0"/>
              <a:t>Accommodation and food services, down 37.4%</a:t>
            </a:r>
          </a:p>
          <a:p>
            <a:pPr marL="742950" lvl="1" indent="-285750">
              <a:buFont typeface="Arial" panose="020B0604020202020204" pitchFamily="34" charset="0"/>
              <a:buChar char="•"/>
            </a:pPr>
            <a:r>
              <a:rPr lang="en-US" sz="1500" b="1" dirty="0"/>
              <a:t>Retail and wholesale trade  . . . . . . . .down 12.0%</a:t>
            </a:r>
          </a:p>
          <a:p>
            <a:pPr marL="742950" lvl="1" indent="-285750">
              <a:buFont typeface="Arial" panose="020B0604020202020204" pitchFamily="34" charset="0"/>
              <a:buChar char="•"/>
            </a:pPr>
            <a:r>
              <a:rPr lang="en-US" sz="1500" b="1" dirty="0"/>
              <a:t>Educational services . . . . . . . . . . . . . down 11.7%</a:t>
            </a:r>
          </a:p>
          <a:p>
            <a:pPr marL="742950" lvl="1"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500" b="1" dirty="0"/>
              <a:t>From </a:t>
            </a:r>
            <a:r>
              <a:rPr lang="en-US" sz="1500" b="1" dirty="0">
                <a:solidFill>
                  <a:srgbClr val="FF0000"/>
                </a:solidFill>
              </a:rPr>
              <a:t>Feb to May 2020 </a:t>
            </a:r>
            <a:r>
              <a:rPr lang="en-US" sz="1500" b="1" dirty="0"/>
              <a:t>(data for each month is a 3MMA), the provinces with the largest NON-METRO PERCENT decline in employment were:</a:t>
            </a:r>
          </a:p>
          <a:p>
            <a:pPr marL="742950" lvl="1" indent="-285750">
              <a:buFont typeface="Arial" panose="020B0604020202020204" pitchFamily="34" charset="0"/>
              <a:buChar char="•"/>
            </a:pPr>
            <a:r>
              <a:rPr lang="en-US" sz="1500" b="1" dirty="0"/>
              <a:t>Quebec, down 12.8%;</a:t>
            </a:r>
          </a:p>
          <a:p>
            <a:pPr marL="742950" lvl="1" indent="-285750">
              <a:buFont typeface="Arial" panose="020B0604020202020204" pitchFamily="34" charset="0"/>
              <a:buChar char="•"/>
            </a:pPr>
            <a:r>
              <a:rPr lang="en-US" sz="1500" b="1" dirty="0"/>
              <a:t>Nova Scotia, down 11.7%; and</a:t>
            </a:r>
          </a:p>
          <a:p>
            <a:pPr marL="742950" lvl="1" indent="-285750">
              <a:buFont typeface="Arial" panose="020B0604020202020204" pitchFamily="34" charset="0"/>
              <a:buChar char="•"/>
            </a:pPr>
            <a:r>
              <a:rPr lang="en-US" sz="1500" b="1" dirty="0"/>
              <a:t>Newfoundland and Labrador, down 9.1%</a:t>
            </a:r>
          </a:p>
        </p:txBody>
      </p:sp>
    </p:spTree>
    <p:extLst>
      <p:ext uri="{BB962C8B-B14F-4D97-AF65-F5344CB8AC3E}">
        <p14:creationId xmlns:p14="http://schemas.microsoft.com/office/powerpoint/2010/main" val="66095727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30</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304800"/>
            <a:ext cx="8229600" cy="6217087"/>
          </a:xfrm>
          <a:prstGeom prst="rect">
            <a:avLst/>
          </a:prstGeom>
          <a:noFill/>
        </p:spPr>
        <p:txBody>
          <a:bodyPr wrap="square" rtlCol="0">
            <a:spAutoFit/>
          </a:bodyPr>
          <a:lstStyle/>
          <a:p>
            <a:endParaRPr lang="en-US" sz="2000" b="1" dirty="0"/>
          </a:p>
          <a:p>
            <a:r>
              <a:rPr lang="en-US" sz="2000" b="1" dirty="0"/>
              <a:t>Context</a:t>
            </a:r>
          </a:p>
          <a:p>
            <a:pPr marL="342900" indent="-342900">
              <a:buFont typeface="Wingdings" panose="05000000000000000000" pitchFamily="2" charset="2"/>
              <a:buChar char="§"/>
            </a:pPr>
            <a:r>
              <a:rPr lang="en-US" sz="2000" b="1" dirty="0"/>
              <a:t>Canada’s </a:t>
            </a:r>
            <a:r>
              <a:rPr lang="en-US" sz="2000" b="1" dirty="0">
                <a:solidFill>
                  <a:srgbClr val="FF0000"/>
                </a:solidFill>
              </a:rPr>
              <a:t>rural population is growing, but not everywhere</a:t>
            </a:r>
            <a:r>
              <a:rPr lang="en-US" sz="2000" b="1" dirty="0"/>
              <a:t>. The rural population is growing near cities, in cottage country and in the north. See:</a:t>
            </a:r>
          </a:p>
          <a:p>
            <a:pPr marL="800100" lvl="1" indent="-342900">
              <a:buFont typeface="Wingdings" panose="05000000000000000000" pitchFamily="2" charset="2"/>
              <a:buChar char="§"/>
            </a:pPr>
            <a:r>
              <a:rPr lang="en-US" sz="1600" b="1" dirty="0"/>
              <a:t>Bollman (2020) “Charts of Metro and Non-metro Population Levels and Trends, Canada, Provinces, Territories, 1996 to 2020</a:t>
            </a:r>
            <a:r>
              <a:rPr lang="en-US" sz="2000" b="1" dirty="0"/>
              <a:t>, </a:t>
            </a:r>
          </a:p>
          <a:p>
            <a:pPr lvl="1"/>
            <a:r>
              <a:rPr lang="en-US" sz="2000" b="1" dirty="0"/>
              <a:t>	which I can send along upon request.</a:t>
            </a:r>
          </a:p>
          <a:p>
            <a:pPr marL="342900" indent="-342900">
              <a:buFont typeface="Wingdings" panose="05000000000000000000" pitchFamily="2" charset="2"/>
              <a:buChar char="§"/>
            </a:pPr>
            <a:r>
              <a:rPr lang="en-US" sz="2000" b="1" dirty="0"/>
              <a:t>Canada’s rural economy makes </a:t>
            </a:r>
            <a:r>
              <a:rPr lang="en-US" sz="2000" b="1" dirty="0">
                <a:solidFill>
                  <a:srgbClr val="FF0000"/>
                </a:solidFill>
              </a:rPr>
              <a:t>a significant contribution to the GDP </a:t>
            </a:r>
            <a:r>
              <a:rPr lang="en-US" sz="2000" b="1" dirty="0"/>
              <a:t>in each province. See: </a:t>
            </a:r>
          </a:p>
          <a:p>
            <a:pPr marL="742950" lvl="1" indent="-285750" algn="ctr">
              <a:buFont typeface="Wingdings" panose="05000000000000000000" pitchFamily="2" charset="2"/>
              <a:buChar char="§"/>
            </a:pPr>
            <a:r>
              <a:rPr lang="en-US" sz="1600" b="1" dirty="0"/>
              <a:t>Bollman (2019) Charts of Levels and Trends: Metro and Non-metro Gross Domestic Product (GDP), Canada and Provinces, 2009 to 2016</a:t>
            </a:r>
          </a:p>
          <a:p>
            <a:r>
              <a:rPr lang="en-US" sz="2000" b="1" dirty="0"/>
              <a:t>	which I can send along upon request.</a:t>
            </a:r>
          </a:p>
          <a:p>
            <a:endParaRPr lang="en-US" sz="1600" b="1" dirty="0"/>
          </a:p>
          <a:p>
            <a:pPr marL="285750" indent="-285750">
              <a:buFont typeface="Arial" panose="020B0604020202020204" pitchFamily="34" charset="0"/>
              <a:buChar char="•"/>
            </a:pPr>
            <a:r>
              <a:rPr lang="en-US" sz="1600" dirty="0"/>
              <a:t>My powerpoint charts and tables for the LFS data to April, 2020, along with a special issue of “Focus on Rural Ontario” entitled “COVID-19 Impact on Rural Employment: Ontario in the Canadian context in April, 2020” can be accessed via a blog at the Rural Ontario Institute </a:t>
            </a:r>
            <a:r>
              <a:rPr lang="en-US" sz="1600" u="sng" dirty="0">
                <a:hlinkClick r:id="rId2"/>
              </a:rPr>
              <a:t>https://www.ruralontarioinstitute.ca/blog/the-impact-of-covid-19-on-rural-employment</a:t>
            </a:r>
            <a:r>
              <a:rPr lang="en-US" sz="1600" dirty="0"/>
              <a:t>. I anticipate that the Rural Ontario Institute will publish a subsequent special issue to update the employment situation to May 2020</a:t>
            </a:r>
            <a:endParaRPr lang="en-US" sz="1600" b="1" dirty="0"/>
          </a:p>
          <a:p>
            <a:pPr algn="ctr"/>
            <a:endParaRPr lang="en-US" sz="2000" b="1" dirty="0"/>
          </a:p>
          <a:p>
            <a:pPr marL="342900" indent="-342900">
              <a:buAutoNum type="arabicPeriod"/>
            </a:pPr>
            <a:endParaRPr lang="en-US" dirty="0"/>
          </a:p>
        </p:txBody>
      </p:sp>
    </p:spTree>
    <p:extLst>
      <p:ext uri="{BB962C8B-B14F-4D97-AF65-F5344CB8AC3E}">
        <p14:creationId xmlns:p14="http://schemas.microsoft.com/office/powerpoint/2010/main" val="419916318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31</a:t>
            </a:fld>
            <a:endParaRPr lang="en-US" altLang="en-US" sz="1400" dirty="0"/>
          </a:p>
        </p:txBody>
      </p:sp>
      <p:pic>
        <p:nvPicPr>
          <p:cNvPr id="2" name="Picture 1">
            <a:extLst>
              <a:ext uri="{FF2B5EF4-FFF2-40B4-BE49-F238E27FC236}">
                <a16:creationId xmlns:a16="http://schemas.microsoft.com/office/drawing/2014/main" id="{10108F3F-64B4-49F2-B6FC-AB874094C742}"/>
              </a:ext>
            </a:extLst>
          </p:cNvPr>
          <p:cNvPicPr>
            <a:picLocks noChangeAspect="1"/>
          </p:cNvPicPr>
          <p:nvPr/>
        </p:nvPicPr>
        <p:blipFill>
          <a:blip r:embed="rId2"/>
          <a:stretch>
            <a:fillRect/>
          </a:stretch>
        </p:blipFill>
        <p:spPr>
          <a:xfrm>
            <a:off x="236982" y="273558"/>
            <a:ext cx="8670036" cy="6310884"/>
          </a:xfrm>
          <a:prstGeom prst="rect">
            <a:avLst/>
          </a:prstGeom>
        </p:spPr>
      </p:pic>
    </p:spTree>
    <p:extLst>
      <p:ext uri="{BB962C8B-B14F-4D97-AF65-F5344CB8AC3E}">
        <p14:creationId xmlns:p14="http://schemas.microsoft.com/office/powerpoint/2010/main" val="291540812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32</a:t>
            </a:fld>
            <a:endParaRPr lang="en-US" altLang="en-US" sz="1400" dirty="0"/>
          </a:p>
        </p:txBody>
      </p:sp>
      <p:pic>
        <p:nvPicPr>
          <p:cNvPr id="3" name="Picture 2">
            <a:extLst>
              <a:ext uri="{FF2B5EF4-FFF2-40B4-BE49-F238E27FC236}">
                <a16:creationId xmlns:a16="http://schemas.microsoft.com/office/drawing/2014/main" id="{26900A23-7817-4040-A7B1-5A239129D78C}"/>
              </a:ext>
            </a:extLst>
          </p:cNvPr>
          <p:cNvPicPr>
            <a:picLocks noChangeAspect="1"/>
          </p:cNvPicPr>
          <p:nvPr/>
        </p:nvPicPr>
        <p:blipFill>
          <a:blip r:embed="rId2"/>
          <a:stretch>
            <a:fillRect/>
          </a:stretch>
        </p:blipFill>
        <p:spPr>
          <a:xfrm>
            <a:off x="252412" y="76200"/>
            <a:ext cx="8639175" cy="6276975"/>
          </a:xfrm>
          <a:prstGeom prst="rect">
            <a:avLst/>
          </a:prstGeom>
        </p:spPr>
      </p:pic>
    </p:spTree>
    <p:extLst>
      <p:ext uri="{BB962C8B-B14F-4D97-AF65-F5344CB8AC3E}">
        <p14:creationId xmlns:p14="http://schemas.microsoft.com/office/powerpoint/2010/main" val="222891202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33</a:t>
            </a:fld>
            <a:endParaRPr lang="en-US" altLang="en-US" sz="1400" dirty="0"/>
          </a:p>
        </p:txBody>
      </p:sp>
      <p:sp>
        <p:nvSpPr>
          <p:cNvPr id="3" name="Rectangle 2">
            <a:extLst>
              <a:ext uri="{FF2B5EF4-FFF2-40B4-BE49-F238E27FC236}">
                <a16:creationId xmlns:a16="http://schemas.microsoft.com/office/drawing/2014/main" id="{A9497DDE-F0B5-450A-8AF4-F3CE3EA017D7}"/>
              </a:ext>
            </a:extLst>
          </p:cNvPr>
          <p:cNvSpPr/>
          <p:nvPr/>
        </p:nvSpPr>
        <p:spPr>
          <a:xfrm>
            <a:off x="533400" y="304800"/>
            <a:ext cx="8001000" cy="6007478"/>
          </a:xfrm>
          <a:prstGeom prst="rect">
            <a:avLst/>
          </a:prstGeom>
        </p:spPr>
        <p:txBody>
          <a:bodyPr wrap="square">
            <a:spAutoFit/>
          </a:bodyPr>
          <a:lstStyle/>
          <a:p>
            <a:pPr>
              <a:lnSpc>
                <a:spcPct val="107000"/>
              </a:lnSpc>
              <a:spcBef>
                <a:spcPts val="0"/>
              </a:spcBef>
              <a:spcAft>
                <a:spcPts val="0"/>
              </a:spcAft>
            </a:pPr>
            <a:r>
              <a:rPr lang="en-CA" sz="2000" dirty="0">
                <a:ea typeface="Calibri" panose="020F0502020204030204" pitchFamily="34" charset="0"/>
                <a:cs typeface="Arial" panose="020B0604020202020204" pitchFamily="34" charset="0"/>
              </a:rPr>
              <a:t>Demographic background info’ can be found at</a:t>
            </a:r>
          </a:p>
          <a:p>
            <a:pPr>
              <a:lnSpc>
                <a:spcPct val="107000"/>
              </a:lnSpc>
              <a:spcBef>
                <a:spcPts val="0"/>
              </a:spcBef>
              <a:spcAft>
                <a:spcPts val="0"/>
              </a:spcAft>
            </a:pPr>
            <a:endParaRPr lang="en-CA" sz="1400" dirty="0">
              <a:ea typeface="Calibri" panose="020F0502020204030204" pitchFamily="34" charset="0"/>
              <a:cs typeface="Arial" panose="020B0604020202020204" pitchFamily="34" charset="0"/>
            </a:endParaRPr>
          </a:p>
          <a:p>
            <a:r>
              <a:rPr lang="en-US" sz="1200" dirty="0"/>
              <a:t>Bollman, Ray D. and Heather A. Clemenson (2008) </a:t>
            </a:r>
            <a:r>
              <a:rPr lang="en-US" sz="1200" b="1" dirty="0"/>
              <a:t>Structure and Change in Canada’s Rural Demography: An Update to 2006 with Provincial Detail </a:t>
            </a:r>
            <a:r>
              <a:rPr lang="en-US" sz="1200" dirty="0"/>
              <a:t>(Ottawa: Statistics Canada, Agriculture and Rural Working Paper No. 90, Catalogue no. 21-601-MIE) (</a:t>
            </a:r>
            <a:r>
              <a:rPr lang="en-US" sz="1200" dirty="0">
                <a:hlinkClick r:id="rId2"/>
              </a:rPr>
              <a:t>https://www150.statcan.gc.ca/n1/en/catalogue/21-601-M</a:t>
            </a:r>
            <a:r>
              <a:rPr lang="en-US" sz="1200" dirty="0"/>
              <a:t>)</a:t>
            </a:r>
          </a:p>
          <a:p>
            <a:endParaRPr lang="en-US" sz="1200" dirty="0">
              <a:solidFill>
                <a:prstClr val="black"/>
              </a:solidFill>
            </a:endParaRPr>
          </a:p>
          <a:p>
            <a:r>
              <a:rPr lang="en-US" sz="1200" dirty="0"/>
              <a:t>Bollman, Ray D. (2012) </a:t>
            </a:r>
            <a:r>
              <a:rPr lang="en-US" sz="1200" b="1" dirty="0"/>
              <a:t>Canada’s rural population is growing: A rural demography update to 2011</a:t>
            </a:r>
            <a:r>
              <a:rPr lang="en-US" sz="1200" dirty="0"/>
              <a:t> (Guelph: Rural Ontario Institute) (</a:t>
            </a:r>
            <a:r>
              <a:rPr lang="en-US" sz="1200" u="sng" dirty="0">
                <a:hlinkClick r:id="rId3"/>
              </a:rPr>
              <a:t>http://www.ruralontarioinstitute.ca/file.aspx?id=231b5f1a-a7ca-4ddf-b69e-4034a35de640</a:t>
            </a:r>
            <a:r>
              <a:rPr lang="en-US" sz="1200" dirty="0"/>
              <a:t>).</a:t>
            </a:r>
          </a:p>
          <a:p>
            <a:r>
              <a:rPr lang="en-US" sz="1200" dirty="0"/>
              <a:t> </a:t>
            </a:r>
            <a:endParaRPr lang="en-US" sz="1200" dirty="0">
              <a:solidFill>
                <a:prstClr val="black"/>
              </a:solidFill>
            </a:endParaRPr>
          </a:p>
          <a:p>
            <a:r>
              <a:rPr lang="en-US" sz="1200" dirty="0">
                <a:solidFill>
                  <a:prstClr val="black"/>
                </a:solidFill>
              </a:rPr>
              <a:t>Bollman, Ray D. (2014) </a:t>
            </a:r>
            <a:r>
              <a:rPr lang="en-US" sz="1200" b="1" dirty="0">
                <a:solidFill>
                  <a:srgbClr val="000000"/>
                </a:solidFill>
              </a:rPr>
              <a:t>Rural Canada 2013: An Update -- A statement of the current structure and trends in Rural Canada. </a:t>
            </a:r>
            <a:r>
              <a:rPr lang="en-US" sz="1200" dirty="0">
                <a:solidFill>
                  <a:srgbClr val="000000"/>
                </a:solidFill>
              </a:rPr>
              <a:t>Paper prepared for the Federation of Canadian Municipalities. (</a:t>
            </a:r>
            <a:r>
              <a:rPr lang="en-US" sz="1200" u="sng" dirty="0">
                <a:solidFill>
                  <a:srgbClr val="0000FF"/>
                </a:solidFill>
                <a:hlinkClick r:id="rId4">
                  <a:extLst>
                    <a:ext uri="{A12FA001-AC4F-418D-AE19-62706E023703}">
                      <ahyp:hlinkClr xmlns:ahyp="http://schemas.microsoft.com/office/drawing/2018/hyperlinkcolor" val="tx"/>
                    </a:ext>
                  </a:extLst>
                </a:hlinkClick>
              </a:rPr>
              <a:t>http://crrf.ca/rural-canada-2013-an-update/</a:t>
            </a:r>
            <a:r>
              <a:rPr lang="en-US" sz="1200" dirty="0">
                <a:solidFill>
                  <a:srgbClr val="000000"/>
                </a:solidFill>
                <a:hlinkClick r:id="rId4">
                  <a:extLst>
                    <a:ext uri="{A12FA001-AC4F-418D-AE19-62706E023703}">
                      <ahyp:hlinkClr xmlns:ahyp="http://schemas.microsoft.com/office/drawing/2018/hyperlinkcolor" val="tx"/>
                    </a:ext>
                  </a:extLst>
                </a:hlinkClick>
              </a:rPr>
              <a:t>)</a:t>
            </a:r>
          </a:p>
          <a:p>
            <a:endParaRPr lang="en-US" sz="1200" dirty="0">
              <a:solidFill>
                <a:srgbClr val="000000"/>
              </a:solidFill>
              <a:hlinkClick r:id="rId4">
                <a:extLst>
                  <a:ext uri="{A12FA001-AC4F-418D-AE19-62706E023703}">
                    <ahyp:hlinkClr xmlns:ahyp="http://schemas.microsoft.com/office/drawing/2018/hyperlinkcolor" val="tx"/>
                  </a:ext>
                </a:extLst>
              </a:hlinkClick>
            </a:endParaRPr>
          </a:p>
          <a:p>
            <a:r>
              <a:rPr lang="en-CA" sz="1200" dirty="0"/>
              <a:t>Bollman, Ray D. (2014) </a:t>
            </a:r>
            <a:r>
              <a:rPr lang="en-US" sz="1200" b="1" dirty="0"/>
              <a:t>Manitoba’s Rural Demography: Structure and Trends, An Update. </a:t>
            </a:r>
            <a:r>
              <a:rPr lang="en-US" sz="1200" dirty="0"/>
              <a:t>Webinar prepared for the Rural Development Institute, Brandon University, November 4. (Slides available at </a:t>
            </a:r>
            <a:r>
              <a:rPr lang="en-US" sz="1200" u="sng" dirty="0">
                <a:hlinkClick r:id="rId5"/>
              </a:rPr>
              <a:t>https://www.brandonu.ca/rdi/files/2014/03/Bollman-2014-RDI-Webinar-MBs-Rural-Demography-ppt.pdf</a:t>
            </a:r>
            <a:r>
              <a:rPr lang="en-US" sz="1200" dirty="0"/>
              <a:t> and voice recording available at </a:t>
            </a:r>
            <a:r>
              <a:rPr lang="en-US" sz="1200" u="sng" dirty="0">
                <a:hlinkClick r:id="rId6"/>
              </a:rPr>
              <a:t>https://momentum.adobeconnect.com/_a832732884/p6xl84bcdbp/?launcher=false&amp;fcsContent=true&amp;pbMode=normal</a:t>
            </a:r>
            <a:r>
              <a:rPr lang="en-US" sz="1200" dirty="0"/>
              <a:t> )</a:t>
            </a:r>
          </a:p>
          <a:p>
            <a:endParaRPr lang="en-CA" sz="1200" dirty="0"/>
          </a:p>
          <a:p>
            <a:r>
              <a:rPr lang="en-CA" sz="1200" dirty="0"/>
              <a:t>Bollman, Ray D. (2016) </a:t>
            </a:r>
            <a:r>
              <a:rPr lang="en-CA" sz="1200" b="1" dirty="0"/>
              <a:t>Maps of sub-provincial demographic levels and trends annually to 2015</a:t>
            </a:r>
            <a:r>
              <a:rPr lang="en-CA" sz="1200" dirty="0"/>
              <a:t> (</a:t>
            </a:r>
            <a:r>
              <a:rPr lang="en-US" sz="1200" u="sng" dirty="0">
                <a:hlinkClick r:id="rId7"/>
              </a:rPr>
              <a:t>http://www.ruralontarioinstitute.ca/uploads/userfiles/files/Maps%20of%20Sub-provincial%20Demography%20to%20July%202015%20-%20Updated%20Feb%202016%20-%201.pdf</a:t>
            </a:r>
            <a:r>
              <a:rPr lang="en-US" sz="1200" dirty="0"/>
              <a:t>)</a:t>
            </a:r>
          </a:p>
          <a:p>
            <a:r>
              <a:rPr lang="en-CA" sz="1200" dirty="0"/>
              <a:t> </a:t>
            </a:r>
            <a:endParaRPr lang="en-US" sz="1200" dirty="0"/>
          </a:p>
          <a:p>
            <a:r>
              <a:rPr lang="en-CA" sz="1200" dirty="0"/>
              <a:t>Bollman, Ray D. (2017) </a:t>
            </a:r>
            <a:r>
              <a:rPr lang="en-CA" sz="1200" b="1" dirty="0"/>
              <a:t>Rural Demographic Update (Canada and Provinces): 2016 </a:t>
            </a:r>
            <a:r>
              <a:rPr lang="en-CA" sz="1200" dirty="0"/>
              <a:t>(Guelph: Rural Ontario Institute) (</a:t>
            </a:r>
            <a:r>
              <a:rPr lang="en-CA" sz="1200" u="sng" dirty="0">
                <a:hlinkClick r:id="rId8"/>
              </a:rPr>
              <a:t>http://www.ruralontarioinstitute.ca/file.aspx?id=26acac18-6d6e-4fc5-8be6-c16d326305fe</a:t>
            </a:r>
            <a:r>
              <a:rPr lang="en-CA" sz="1200" dirty="0"/>
              <a:t>).</a:t>
            </a:r>
            <a:endParaRPr lang="en-US" sz="1200" dirty="0"/>
          </a:p>
          <a:p>
            <a:r>
              <a:rPr lang="en-CA" sz="1200" dirty="0"/>
              <a:t> </a:t>
            </a:r>
            <a:endParaRPr lang="en-CA" sz="1200" b="1" dirty="0">
              <a:ea typeface="Calibri" panose="020F0502020204030204" pitchFamily="34" charset="0"/>
              <a:cs typeface="Arial" panose="020B0604020202020204" pitchFamily="34" charset="0"/>
            </a:endParaRPr>
          </a:p>
          <a:p>
            <a:pPr>
              <a:spcBef>
                <a:spcPts val="0"/>
              </a:spcBef>
              <a:spcAft>
                <a:spcPts val="0"/>
              </a:spcAft>
            </a:pPr>
            <a:r>
              <a:rPr lang="en-CA" sz="1200" dirty="0"/>
              <a:t>Bollman, Ray D. (2017) “Rural Ontario’s Demography: Census Update 2016” </a:t>
            </a:r>
            <a:r>
              <a:rPr lang="en-CA" sz="1200" b="1" dirty="0"/>
              <a:t>Focus on Rural Ontario</a:t>
            </a:r>
            <a:r>
              <a:rPr lang="en-CA" sz="1200" dirty="0"/>
              <a:t> (Guelph: Rural Ontario Institute, March) (</a:t>
            </a:r>
            <a:r>
              <a:rPr lang="en-CA" sz="1200" u="sng" dirty="0">
                <a:hlinkClick r:id="rId9"/>
              </a:rPr>
              <a:t>http://www.ruralontarioinstitute.ca/uploads/userfiles/files/Rural%20Ontario%E2%80%99s%20Demography_Census%20Update%202016.pdf</a:t>
            </a:r>
            <a:r>
              <a:rPr lang="en-CA" sz="1200" dirty="0"/>
              <a:t>).</a:t>
            </a:r>
            <a:endParaRPr lang="en-US" sz="12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968986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A Texts\Pictures\Bollman\Sunset October 2007\Sunset Oct 2007 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130175" y="152400"/>
            <a:ext cx="88392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r>
              <a:rPr lang="en-US" sz="3200" b="1" dirty="0">
                <a:solidFill>
                  <a:srgbClr val="FFFF00"/>
                </a:solidFill>
              </a:rPr>
              <a:t>Non-metro employment </a:t>
            </a:r>
          </a:p>
          <a:p>
            <a:pPr algn="ctr"/>
            <a:r>
              <a:rPr lang="en-US" sz="3200" b="1" dirty="0">
                <a:solidFill>
                  <a:srgbClr val="FFFF00"/>
                </a:solidFill>
              </a:rPr>
              <a:t>in the months BCE </a:t>
            </a:r>
          </a:p>
          <a:p>
            <a:pPr algn="ctr"/>
            <a:r>
              <a:rPr lang="en-US" sz="2000" b="1" dirty="0">
                <a:solidFill>
                  <a:srgbClr val="FFFF00"/>
                </a:solidFill>
              </a:rPr>
              <a:t>(before Covid era or before coma economy) </a:t>
            </a:r>
          </a:p>
          <a:p>
            <a:pPr algn="ctr"/>
            <a:r>
              <a:rPr lang="en-US" sz="3200" b="1" dirty="0">
                <a:solidFill>
                  <a:srgbClr val="FFFF00"/>
                </a:solidFill>
              </a:rPr>
              <a:t>and in the months CE </a:t>
            </a:r>
          </a:p>
          <a:p>
            <a:pPr algn="ctr"/>
            <a:r>
              <a:rPr lang="en-US" sz="2000" b="1" dirty="0">
                <a:solidFill>
                  <a:srgbClr val="FFFF00"/>
                </a:solidFill>
              </a:rPr>
              <a:t>(Covid era or coma economy)</a:t>
            </a:r>
          </a:p>
          <a:p>
            <a:pPr algn="ctr"/>
            <a:r>
              <a:rPr lang="en-US" sz="2400" b="1" dirty="0">
                <a:solidFill>
                  <a:srgbClr val="FFFF00"/>
                </a:solidFill>
              </a:rPr>
              <a:t> </a:t>
            </a:r>
          </a:p>
          <a:p>
            <a:pPr algn="ctr"/>
            <a:r>
              <a:rPr lang="en-US" sz="2400" b="1" dirty="0">
                <a:solidFill>
                  <a:srgbClr val="FFFF00"/>
                </a:solidFill>
              </a:rPr>
              <a:t>Selected charts up to May, 2020</a:t>
            </a:r>
          </a:p>
          <a:p>
            <a:pPr algn="ctr"/>
            <a:endParaRPr lang="en-US" sz="2400" b="1" dirty="0">
              <a:solidFill>
                <a:srgbClr val="FFFF00"/>
              </a:solidFill>
            </a:endParaRPr>
          </a:p>
          <a:p>
            <a:pPr algn="ctr"/>
            <a:endParaRPr lang="en-US" sz="2400" b="1" dirty="0">
              <a:solidFill>
                <a:srgbClr val="FFFF00"/>
              </a:solidFill>
            </a:endParaRPr>
          </a:p>
          <a:p>
            <a:pPr algn="ctr"/>
            <a:endParaRPr lang="en-US" sz="2400" b="1" dirty="0">
              <a:solidFill>
                <a:srgbClr val="FFFF00"/>
              </a:solidFill>
            </a:endParaRPr>
          </a:p>
          <a:p>
            <a:pPr algn="r" eaLnBrk="1" hangingPunct="1"/>
            <a:r>
              <a:rPr lang="en-US" altLang="en-US" sz="1600" b="1" dirty="0">
                <a:solidFill>
                  <a:srgbClr val="FFFF00"/>
                </a:solidFill>
              </a:rPr>
              <a:t>June 5, 2020</a:t>
            </a:r>
          </a:p>
          <a:p>
            <a:pPr algn="r" eaLnBrk="1" hangingPunct="1"/>
            <a:r>
              <a:rPr lang="en-US" altLang="en-US" sz="2000" b="1" dirty="0">
                <a:solidFill>
                  <a:srgbClr val="FFFF00"/>
                </a:solidFill>
              </a:rPr>
              <a:t>Ray D. Bollman</a:t>
            </a:r>
          </a:p>
          <a:p>
            <a:pPr algn="r" eaLnBrk="1" hangingPunct="1"/>
            <a:r>
              <a:rPr lang="en-US" altLang="en-US" sz="1600" b="1" dirty="0">
                <a:solidFill>
                  <a:srgbClr val="FFFF00"/>
                </a:solidFill>
                <a:hlinkClick r:id="rId3"/>
              </a:rPr>
              <a:t>RayD.Bollman@sasktel.net</a:t>
            </a:r>
            <a:endParaRPr lang="en-US" altLang="en-US" sz="1600" b="1" dirty="0">
              <a:solidFill>
                <a:srgbClr val="FFFF00"/>
              </a:solidFill>
            </a:endParaRPr>
          </a:p>
          <a:p>
            <a:pPr algn="r" eaLnBrk="1" hangingPunct="1"/>
            <a:r>
              <a:rPr lang="en-US" altLang="en-US" sz="1600" b="1" dirty="0">
                <a:solidFill>
                  <a:srgbClr val="FFFF00"/>
                </a:solidFill>
              </a:rPr>
              <a:t>Research Associate, Rural Development Institute, </a:t>
            </a:r>
          </a:p>
          <a:p>
            <a:pPr algn="r" eaLnBrk="1" hangingPunct="1"/>
            <a:r>
              <a:rPr lang="en-US" altLang="en-US" sz="1600" b="1" dirty="0">
                <a:solidFill>
                  <a:srgbClr val="FFFF00"/>
                </a:solidFill>
              </a:rPr>
              <a:t>Brandon University</a:t>
            </a:r>
          </a:p>
          <a:p>
            <a:pPr algn="r" eaLnBrk="1" hangingPunct="1"/>
            <a:r>
              <a:rPr lang="en-US" sz="1600" b="1" dirty="0">
                <a:solidFill>
                  <a:srgbClr val="FFFF00"/>
                </a:solidFill>
              </a:rPr>
              <a:t>Professional Associate, Leslie Harris Centre of Regional Policy and Development, Memorial University</a:t>
            </a:r>
            <a:br>
              <a:rPr lang="en-US" dirty="0">
                <a:solidFill>
                  <a:srgbClr val="FFFF00"/>
                </a:solidFill>
              </a:rPr>
            </a:br>
            <a:endParaRPr lang="en-US" altLang="en-US" sz="1600" b="1" dirty="0">
              <a:solidFill>
                <a:srgbClr val="FFFF00"/>
              </a:solidFill>
            </a:endParaRPr>
          </a:p>
        </p:txBody>
      </p:sp>
    </p:spTree>
    <p:extLst>
      <p:ext uri="{BB962C8B-B14F-4D97-AF65-F5344CB8AC3E}">
        <p14:creationId xmlns:p14="http://schemas.microsoft.com/office/powerpoint/2010/main" val="198572032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304800"/>
            <a:ext cx="8382000" cy="5324535"/>
          </a:xfrm>
          <a:prstGeom prst="rect">
            <a:avLst/>
          </a:prstGeom>
          <a:noFill/>
        </p:spPr>
        <p:txBody>
          <a:bodyPr wrap="square" rtlCol="0">
            <a:spAutoFit/>
          </a:bodyPr>
          <a:lstStyle/>
          <a:p>
            <a:pPr algn="ctr"/>
            <a:r>
              <a:rPr lang="en-US" sz="2400" b="1" dirty="0"/>
              <a:t>Employment in rural and small town areas </a:t>
            </a:r>
          </a:p>
          <a:p>
            <a:pPr algn="ctr"/>
            <a:endParaRPr lang="en-US" sz="500" b="1" dirty="0"/>
          </a:p>
          <a:p>
            <a:r>
              <a:rPr lang="en-US" sz="2000" b="1" dirty="0">
                <a:solidFill>
                  <a:srgbClr val="FF0000"/>
                </a:solidFill>
              </a:rPr>
              <a:t>Introduction -- COVID-19 timeline</a:t>
            </a:r>
          </a:p>
          <a:p>
            <a:endParaRPr lang="en-US" sz="1000" b="1" dirty="0"/>
          </a:p>
          <a:p>
            <a:r>
              <a:rPr lang="en-US" sz="1400" dirty="0"/>
              <a:t>Dec. 31, 2019: China informs the World Health Organization (WHO) of a cluster of 41 patients with a mysterious pneumonia.</a:t>
            </a:r>
          </a:p>
          <a:p>
            <a:r>
              <a:rPr lang="en-US" sz="1400" dirty="0"/>
              <a:t>Jan. 23, 2020:The city of Wuhan is placed under quarantine and a few days later, so is the entire province of Hubei.</a:t>
            </a:r>
          </a:p>
          <a:p>
            <a:r>
              <a:rPr lang="en-US" sz="1400" dirty="0"/>
              <a:t>Mar. 11, 2020: The WHO declares a pandemic; the global confirmed case count is 126,000.</a:t>
            </a:r>
          </a:p>
          <a:p>
            <a:r>
              <a:rPr lang="en-US" sz="1400" dirty="0"/>
              <a:t>Mar. 12 (Quebec) to Mar. 22 (Nova Scotia), every Canadian province and territory had declared a state of emergency, with gradually tightening restrictions.</a:t>
            </a:r>
          </a:p>
          <a:p>
            <a:r>
              <a:rPr lang="en-US" sz="1400" dirty="0"/>
              <a:t>Mar.15-21: Enumeration of March employment levels for the Labour Force Survey. Much of the impact of COVID-19 appeared in the March data</a:t>
            </a:r>
          </a:p>
          <a:p>
            <a:r>
              <a:rPr lang="en-US" sz="1400" dirty="0"/>
              <a:t>Mar. 21: U.S.-Canada border officially closes to non-essential travel</a:t>
            </a:r>
          </a:p>
          <a:p>
            <a:r>
              <a:rPr lang="en-US" sz="1400" dirty="0"/>
              <a:t>Apr. 12-18: Enumeration of April employment levels for the Labour Force Survey. The full impact of the impact of COVID-19 appeared in the April data.</a:t>
            </a:r>
          </a:p>
          <a:p>
            <a:r>
              <a:rPr lang="en-US" sz="1400" dirty="0"/>
              <a:t>May 17-26: Enumeration of May employment levels for Labour Force Survey. Only a few establishments in a few provinces had re-opened by this time</a:t>
            </a:r>
          </a:p>
          <a:p>
            <a:endParaRPr lang="en-US" sz="500" dirty="0"/>
          </a:p>
          <a:p>
            <a:r>
              <a:rPr lang="en-US" sz="1600" b="1" dirty="0"/>
              <a:t>THUS: COVID-19 impact on data enumerated by the LFS</a:t>
            </a:r>
          </a:p>
          <a:p>
            <a:pPr marL="285750" indent="-285750">
              <a:buFont typeface="Arial" panose="020B0604020202020204" pitchFamily="34" charset="0"/>
              <a:buChar char="•"/>
            </a:pPr>
            <a:r>
              <a:rPr lang="en-US" sz="1600" dirty="0"/>
              <a:t>Feb 2020 LFS: employment was still in the state of the “old” normal</a:t>
            </a:r>
          </a:p>
          <a:p>
            <a:pPr marL="285750" indent="-285750">
              <a:buFont typeface="Arial" panose="020B0604020202020204" pitchFamily="34" charset="0"/>
              <a:buChar char="•"/>
            </a:pPr>
            <a:r>
              <a:rPr lang="en-US" sz="1600" dirty="0"/>
              <a:t>Mar 2020 LFS: the bulk of the COVID-19 shutdown had occurred</a:t>
            </a:r>
          </a:p>
          <a:p>
            <a:pPr marL="285750" indent="-285750">
              <a:buFont typeface="Arial" panose="020B0604020202020204" pitchFamily="34" charset="0"/>
              <a:buChar char="•"/>
            </a:pPr>
            <a:r>
              <a:rPr lang="en-US" sz="1600" dirty="0"/>
              <a:t>Apr 2020 LFS: the complete impact of COVID-19</a:t>
            </a:r>
          </a:p>
          <a:p>
            <a:pPr marL="285750" indent="-285750">
              <a:buFont typeface="Arial" panose="020B0604020202020204" pitchFamily="34" charset="0"/>
              <a:buChar char="•"/>
            </a:pPr>
            <a:r>
              <a:rPr lang="en-US" sz="1600" dirty="0"/>
              <a:t>May 2020 LFS: a few scattered re-openings were occurring</a:t>
            </a:r>
            <a:endParaRPr lang="en-US" dirty="0"/>
          </a:p>
        </p:txBody>
      </p:sp>
    </p:spTree>
    <p:extLst>
      <p:ext uri="{BB962C8B-B14F-4D97-AF65-F5344CB8AC3E}">
        <p14:creationId xmlns:p14="http://schemas.microsoft.com/office/powerpoint/2010/main" val="189064884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304800"/>
            <a:ext cx="8229600" cy="6324808"/>
          </a:xfrm>
          <a:prstGeom prst="rect">
            <a:avLst/>
          </a:prstGeom>
          <a:noFill/>
        </p:spPr>
        <p:txBody>
          <a:bodyPr wrap="square" rtlCol="0">
            <a:spAutoFit/>
          </a:bodyPr>
          <a:lstStyle/>
          <a:p>
            <a:pPr algn="ctr"/>
            <a:r>
              <a:rPr lang="en-US" sz="2000" b="1" dirty="0">
                <a:solidFill>
                  <a:srgbClr val="FF0000"/>
                </a:solidFill>
              </a:rPr>
              <a:t>Definitions</a:t>
            </a:r>
          </a:p>
          <a:p>
            <a:pPr algn="ctr"/>
            <a:endParaRPr lang="en-US" sz="500" b="1" dirty="0">
              <a:solidFill>
                <a:srgbClr val="FF0000"/>
              </a:solidFill>
            </a:endParaRPr>
          </a:p>
          <a:p>
            <a:pPr algn="ctr"/>
            <a:r>
              <a:rPr lang="en-US" sz="2000" b="1" dirty="0"/>
              <a:t>Labour Force Survey (LFS)</a:t>
            </a:r>
          </a:p>
          <a:p>
            <a:pPr marL="342900" indent="-342900">
              <a:buAutoNum type="arabicPeriod"/>
            </a:pPr>
            <a:r>
              <a:rPr lang="en-US" sz="1700" dirty="0"/>
              <a:t>Data on employment from the monthly LFS during the third of  May, 2020 was published on June 5, 2020. </a:t>
            </a:r>
          </a:p>
          <a:p>
            <a:pPr marL="342900" indent="-342900">
              <a:buAutoNum type="arabicPeriod"/>
            </a:pPr>
            <a:r>
              <a:rPr lang="en-US" sz="1700" b="1" dirty="0"/>
              <a:t>Number employed</a:t>
            </a:r>
            <a:r>
              <a:rPr lang="en-US" sz="1700" dirty="0"/>
              <a:t>: Number of persons who, during the reference week, worked for pay or profit, or performed unpaid family work or had a job but were not at work due to own illness or disability, personal or family responsibilities, labour dispute, vacation, or other reason. Those persons on layoff and persons without work but who had a job to start at a definite date in the future are not considered employed. Estimates in thousands, rounded to the nearest hundred.</a:t>
            </a:r>
          </a:p>
          <a:p>
            <a:pPr marL="342900" indent="-342900">
              <a:buAutoNum type="arabicPeriod"/>
            </a:pPr>
            <a:r>
              <a:rPr lang="en-US" sz="1700" dirty="0"/>
              <a:t>The LFS rotates 1/6 of its sample every month. The data for the first month is typically collected via a face-to-face household interview but, for March, 2020, this was changed to a telephone (or maybe Internet) data collection approach.</a:t>
            </a:r>
          </a:p>
          <a:p>
            <a:pPr marL="342900" indent="-342900">
              <a:buFontTx/>
              <a:buAutoNum type="arabicPeriod"/>
            </a:pPr>
            <a:r>
              <a:rPr lang="en-US" sz="1700" dirty="0"/>
              <a:t>Published data for each month for each metro area is a </a:t>
            </a:r>
            <a:r>
              <a:rPr lang="en-US" sz="1700" b="1" dirty="0"/>
              <a:t>3-month moving average </a:t>
            </a:r>
            <a:r>
              <a:rPr lang="en-US" sz="1700" dirty="0"/>
              <a:t>(and it is these data that we use to calculate the metro and non-metro levels of employment).</a:t>
            </a:r>
          </a:p>
          <a:p>
            <a:pPr marL="342900" indent="-342900">
              <a:buAutoNum type="arabicPeriod"/>
            </a:pPr>
            <a:r>
              <a:rPr lang="en-US" sz="1700" dirty="0"/>
              <a:t>Thus, the published data for May (which is a 3-month average for Mar/Apr/May) would be expect to completely capture the impact of COVID-19 on employment  levels as the enterprises forced to shut down (or downsize) were closed in the 3</a:t>
            </a:r>
            <a:r>
              <a:rPr lang="en-US" sz="1700" baseline="30000" dirty="0"/>
              <a:t>rd</a:t>
            </a:r>
            <a:r>
              <a:rPr lang="en-US" sz="1700" dirty="0"/>
              <a:t> week of each of March and April and May, 2020. </a:t>
            </a:r>
          </a:p>
          <a:p>
            <a:pPr marL="342900" indent="-342900">
              <a:buAutoNum type="arabicPeriod"/>
            </a:pPr>
            <a:r>
              <a:rPr lang="en-US" sz="1700" dirty="0"/>
              <a:t>Metro and non-metro are defined in the next chart</a:t>
            </a:r>
            <a:r>
              <a:rPr lang="en-US" dirty="0"/>
              <a:t>.</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42209420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AD4724-6F58-4274-9F4C-D36CF08B340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ED18AB66-7B2D-4853-B4E8-EA7B27994923}"/>
              </a:ext>
            </a:extLst>
          </p:cNvPr>
          <p:cNvSpPr txBox="1"/>
          <p:nvPr/>
        </p:nvSpPr>
        <p:spPr>
          <a:xfrm>
            <a:off x="5638800" y="254794"/>
            <a:ext cx="3048000" cy="5559599"/>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0"/>
              </a:spcAft>
              <a:buClrTx/>
              <a:buSzTx/>
              <a:buFontTx/>
              <a:buNone/>
              <a:tabLst/>
              <a:defRPr/>
            </a:pPr>
            <a:r>
              <a:rPr kumimoji="0" lang="en-CA" sz="1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Metro</a:t>
            </a:r>
            <a:r>
              <a:rPr kumimoji="0" lang="en-CA"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refers to Census Metropolitan Areas (CMAs) which have a total population 100,000 or more (with at least 50,000 in the urban core) and includes all neighbouring towns and municipalities where 50+% of employed residents commute to the CMA. </a:t>
            </a:r>
          </a:p>
          <a:p>
            <a:pPr marL="0" marR="0" lvl="0" indent="0" algn="l" defTabSz="914400" rtl="0" eaLnBrk="0" fontAlgn="base" latinLnBrk="0" hangingPunct="0">
              <a:lnSpc>
                <a:spcPct val="107000"/>
              </a:lnSpc>
              <a:spcBef>
                <a:spcPts val="0"/>
              </a:spcBef>
              <a:spcAft>
                <a:spcPts val="0"/>
              </a:spcAft>
              <a:buClrTx/>
              <a:buSzTx/>
              <a:buFontTx/>
              <a:buNone/>
              <a:tabLst/>
              <a:defRPr/>
            </a:pPr>
            <a:endParaRPr kumimoji="0" lang="en-CA" sz="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CA" sz="1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Non-metro</a:t>
            </a:r>
            <a:r>
              <a:rPr kumimoji="0" lang="en-CA"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refers to individuals who live outside a CMA.</a:t>
            </a:r>
          </a:p>
          <a:p>
            <a:pPr marL="0" marR="0" lvl="0" indent="0" algn="l" defTabSz="914400" rtl="0" eaLnBrk="0" fontAlgn="base" latinLnBrk="0" hangingPunct="0">
              <a:lnSpc>
                <a:spcPct val="107000"/>
              </a:lnSpc>
              <a:spcBef>
                <a:spcPts val="0"/>
              </a:spcBef>
              <a:spcAft>
                <a:spcPts val="0"/>
              </a:spcAft>
              <a:buClrTx/>
              <a:buSzTx/>
              <a:buFontTx/>
              <a:buNone/>
              <a:tabLst/>
              <a:defRPr/>
            </a:pPr>
            <a:endParaRPr lang="en-CA" sz="500" dirty="0">
              <a:solidFill>
                <a:srgbClr val="000000"/>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CA"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The current LFS data is based on the 2011 delineation of CMAs. </a:t>
            </a:r>
            <a:endParaRPr kumimoji="0" lang="en-US" sz="1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3A60731-CF18-46A8-8A7F-DD9DBCAB9A9E}"/>
              </a:ext>
            </a:extLst>
          </p:cNvPr>
          <p:cNvPicPr>
            <a:picLocks noChangeAspect="1"/>
          </p:cNvPicPr>
          <p:nvPr/>
        </p:nvPicPr>
        <p:blipFill>
          <a:blip r:embed="rId2"/>
          <a:stretch>
            <a:fillRect/>
          </a:stretch>
        </p:blipFill>
        <p:spPr>
          <a:xfrm>
            <a:off x="485274" y="254793"/>
            <a:ext cx="5059240" cy="6480969"/>
          </a:xfrm>
          <a:prstGeom prst="rect">
            <a:avLst/>
          </a:prstGeom>
        </p:spPr>
      </p:pic>
    </p:spTree>
    <p:extLst>
      <p:ext uri="{BB962C8B-B14F-4D97-AF65-F5344CB8AC3E}">
        <p14:creationId xmlns:p14="http://schemas.microsoft.com/office/powerpoint/2010/main" val="87352686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304800"/>
            <a:ext cx="8229600" cy="5401479"/>
          </a:xfrm>
          <a:prstGeom prst="rect">
            <a:avLst/>
          </a:prstGeom>
          <a:noFill/>
        </p:spPr>
        <p:txBody>
          <a:bodyPr wrap="square" rtlCol="0">
            <a:spAutoFit/>
          </a:bodyPr>
          <a:lstStyle/>
          <a:p>
            <a:pPr algn="ctr"/>
            <a:r>
              <a:rPr lang="en-US" sz="2000" b="1" dirty="0"/>
              <a:t>Labour Force Survey (LFS)</a:t>
            </a:r>
          </a:p>
          <a:p>
            <a:pPr marL="342900" indent="-342900">
              <a:buAutoNum type="arabicPeriod"/>
            </a:pPr>
            <a:r>
              <a:rPr lang="en-US" sz="1700" dirty="0"/>
              <a:t>Employment change may be shown in various ways:</a:t>
            </a:r>
          </a:p>
          <a:p>
            <a:pPr marL="800100" lvl="1" indent="-342900">
              <a:buFont typeface="+mj-lt"/>
              <a:buAutoNum type="alphaLcPeriod"/>
            </a:pPr>
            <a:r>
              <a:rPr lang="en-US" sz="1700" dirty="0"/>
              <a:t>To remove the month-to-month variability and the season-to-season variability in the data, we first use a 12-month moving average (12MMA) and compare the calculated 12MMA level of employment in each month with the 12MMA level of employment in the same month in the previous year. This clearly illustrates non-metro job recessions (with a lag) compared to the incidence of job recessions in metro areas.</a:t>
            </a:r>
          </a:p>
          <a:p>
            <a:pPr marL="800100" lvl="1" indent="-342900">
              <a:buFont typeface="+mj-lt"/>
              <a:buAutoNum type="alphaLcPeriod"/>
            </a:pPr>
            <a:r>
              <a:rPr lang="en-US" sz="1700" dirty="0"/>
              <a:t>To enable a more sensitive calculation, we then compared the level of employment in a given month with the average level of employment in the same month in the previous three years (e.g., level of employment in May, 2020 is compared to the level of employment averaged over May, 2017 and May, 2018 and May, 2019).</a:t>
            </a:r>
          </a:p>
          <a:p>
            <a:pPr marL="800100" lvl="1" indent="-342900">
              <a:buFont typeface="+mj-lt"/>
              <a:buAutoNum type="alphaLcPeriod"/>
            </a:pPr>
            <a:r>
              <a:rPr lang="en-US" sz="1700" dirty="0"/>
              <a:t>A comparison of the published 3MMA month-to-month levels of employment is shown but some of the variability is due to</a:t>
            </a:r>
          </a:p>
          <a:p>
            <a:pPr marL="1257300" lvl="2" indent="-342900">
              <a:buFont typeface="Arial" panose="020B0604020202020204" pitchFamily="34" charset="0"/>
              <a:buChar char="•"/>
            </a:pPr>
            <a:r>
              <a:rPr lang="en-US" sz="1700" dirty="0"/>
              <a:t>the inherent variability of monthly LFS estimates;  and</a:t>
            </a:r>
          </a:p>
          <a:p>
            <a:pPr marL="1257300" lvl="2" indent="-342900">
              <a:buFont typeface="Arial" panose="020B0604020202020204" pitchFamily="34" charset="0"/>
              <a:buChar char="•"/>
            </a:pPr>
            <a:r>
              <a:rPr lang="en-US" sz="1700" dirty="0"/>
              <a:t>the month-to-month variability introduced by seasonal fluctuations in employment. </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78849211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6124754"/>
          </a:xfrm>
          <a:prstGeom prst="rect">
            <a:avLst/>
          </a:prstGeom>
          <a:noFill/>
        </p:spPr>
        <p:txBody>
          <a:bodyPr wrap="square" rtlCol="0">
            <a:spAutoFit/>
          </a:bodyPr>
          <a:lstStyle/>
          <a:p>
            <a:pPr algn="ctr"/>
            <a:r>
              <a:rPr lang="en-US" sz="2000" b="1" dirty="0">
                <a:solidFill>
                  <a:srgbClr val="FF0000"/>
                </a:solidFill>
              </a:rPr>
              <a:t>Trends and change using a 12-month moving average</a:t>
            </a:r>
          </a:p>
          <a:p>
            <a:endParaRPr lang="en-US" sz="800" b="1" dirty="0"/>
          </a:p>
          <a:p>
            <a:pPr marL="285750" indent="-285750">
              <a:buFont typeface="Arial" panose="020B0604020202020204" pitchFamily="34" charset="0"/>
              <a:buChar char="•"/>
            </a:pPr>
            <a:r>
              <a:rPr lang="en-US" sz="1500" b="1" dirty="0"/>
              <a:t>Feb 2020 12MMA metro employment 14.17 million</a:t>
            </a:r>
          </a:p>
          <a:p>
            <a:pPr marL="285750" indent="-285750">
              <a:buFont typeface="Arial" panose="020B0604020202020204" pitchFamily="34" charset="0"/>
              <a:buChar char="•"/>
            </a:pPr>
            <a:r>
              <a:rPr lang="en-US" sz="1500" b="1" dirty="0"/>
              <a:t>Mar 2020 12MMA metro employment 14.16 million</a:t>
            </a:r>
          </a:p>
          <a:p>
            <a:pPr marL="285750" indent="-285750">
              <a:buFont typeface="Arial" panose="020B0604020202020204" pitchFamily="34" charset="0"/>
              <a:buChar char="•"/>
            </a:pPr>
            <a:r>
              <a:rPr lang="en-US" sz="1500" b="1" dirty="0"/>
              <a:t>Apr 2020 12MMA metro employment 14.09 million</a:t>
            </a:r>
          </a:p>
          <a:p>
            <a:pPr marL="285750" indent="-285750">
              <a:buFont typeface="Arial" panose="020B0604020202020204" pitchFamily="34" charset="0"/>
              <a:buChar char="•"/>
            </a:pPr>
            <a:r>
              <a:rPr lang="en-US" sz="1500" b="1" dirty="0"/>
              <a:t>Map 2020 12MMA metro employment 13.96 million</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500" b="1" dirty="0"/>
              <a:t>Feb 2020 12MMA non-metro employment 4.90 million</a:t>
            </a:r>
          </a:p>
          <a:p>
            <a:pPr marL="285750" indent="-285750">
              <a:buFont typeface="Arial" panose="020B0604020202020204" pitchFamily="34" charset="0"/>
              <a:buChar char="•"/>
            </a:pPr>
            <a:r>
              <a:rPr lang="en-US" sz="1500" b="1" dirty="0"/>
              <a:t>Mar 2020 12MMA non-metro employment 4.90 million</a:t>
            </a:r>
          </a:p>
          <a:p>
            <a:pPr marL="285750" indent="-285750">
              <a:buFont typeface="Arial" panose="020B0604020202020204" pitchFamily="34" charset="0"/>
              <a:buChar char="•"/>
            </a:pPr>
            <a:r>
              <a:rPr lang="en-US" sz="1500" b="1" dirty="0"/>
              <a:t>Apr 2020 12MMA non-metro employment 4.89 million</a:t>
            </a:r>
          </a:p>
          <a:p>
            <a:pPr marL="285750" indent="-285750">
              <a:buFont typeface="Arial" panose="020B0604020202020204" pitchFamily="34" charset="0"/>
              <a:buChar char="•"/>
            </a:pPr>
            <a:r>
              <a:rPr lang="en-US" sz="1500" b="1" dirty="0"/>
              <a:t>May 2020 12MMA non-metro employment 4.85 million</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Percent change (using difference of logs) compared to same month in previous year (using 12MMA):</a:t>
            </a:r>
          </a:p>
          <a:p>
            <a:pPr marL="742950" lvl="1" indent="-285750">
              <a:buFont typeface="Arial" panose="020B0604020202020204" pitchFamily="34" charset="0"/>
              <a:buChar char="•"/>
            </a:pPr>
            <a:r>
              <a:rPr lang="en-US" sz="1500" b="1" dirty="0"/>
              <a:t>Feb 2019 to Feb 2020 in Metro = +2.57%</a:t>
            </a:r>
          </a:p>
          <a:p>
            <a:pPr marL="742950" lvl="1" indent="-285750">
              <a:buFont typeface="Arial" panose="020B0604020202020204" pitchFamily="34" charset="0"/>
              <a:buChar char="•"/>
            </a:pPr>
            <a:r>
              <a:rPr lang="en-US" sz="1500" b="1" dirty="0"/>
              <a:t>Mar 2019 to Mar 2020 in Metro = +2.32%</a:t>
            </a:r>
          </a:p>
          <a:p>
            <a:pPr marL="742950" lvl="1" indent="-285750">
              <a:buFont typeface="Arial" panose="020B0604020202020204" pitchFamily="34" charset="0"/>
              <a:buChar char="•"/>
            </a:pPr>
            <a:r>
              <a:rPr lang="en-US" sz="1500" b="1" dirty="0"/>
              <a:t>Apr 2019 to Apr 2020 in Metro =  +1.57%</a:t>
            </a:r>
          </a:p>
          <a:p>
            <a:pPr marL="742950" lvl="1" indent="-285750">
              <a:buFont typeface="Arial" panose="020B0604020202020204" pitchFamily="34" charset="0"/>
              <a:buChar char="•"/>
            </a:pPr>
            <a:r>
              <a:rPr lang="en-US" sz="1500" b="1" dirty="0"/>
              <a:t>May 2019 to May 2020 in Metro = +0.36% </a:t>
            </a:r>
          </a:p>
          <a:p>
            <a:pPr marL="742950" lvl="1" indent="-285750">
              <a:buFont typeface="Arial" panose="020B0604020202020204" pitchFamily="34" charset="0"/>
              <a:buChar char="•"/>
            </a:pPr>
            <a:endParaRPr lang="en-US" sz="500" b="1" dirty="0"/>
          </a:p>
          <a:p>
            <a:pPr marL="742950" lvl="1" indent="-285750">
              <a:buFont typeface="Arial" panose="020B0604020202020204" pitchFamily="34" charset="0"/>
              <a:buChar char="•"/>
            </a:pPr>
            <a:r>
              <a:rPr lang="en-US" sz="1500" b="1" dirty="0"/>
              <a:t>Feb 2019 to Feb 2020 in Non-metro = +0.65%</a:t>
            </a:r>
          </a:p>
          <a:p>
            <a:pPr marL="742950" lvl="1" indent="-285750">
              <a:buFont typeface="Arial" panose="020B0604020202020204" pitchFamily="34" charset="0"/>
              <a:buChar char="•"/>
            </a:pPr>
            <a:r>
              <a:rPr lang="en-US" sz="1500" b="1" dirty="0"/>
              <a:t>Mar 2019 to Mar 2020 in Non-metro = +0.57%</a:t>
            </a:r>
          </a:p>
          <a:p>
            <a:pPr marL="742950" lvl="1" indent="-285750">
              <a:buFont typeface="Arial" panose="020B0604020202020204" pitchFamily="34" charset="0"/>
              <a:buChar char="•"/>
            </a:pPr>
            <a:r>
              <a:rPr lang="en-US" sz="1500" b="1" dirty="0"/>
              <a:t>Apr 2019 to Apr 2020 in Non-metro =  +0.14%</a:t>
            </a:r>
          </a:p>
          <a:p>
            <a:pPr marL="742950" lvl="1" indent="-285750">
              <a:buFont typeface="Arial" panose="020B0604020202020204" pitchFamily="34" charset="0"/>
              <a:buChar char="•"/>
            </a:pPr>
            <a:r>
              <a:rPr lang="en-US" sz="1500" b="1" dirty="0"/>
              <a:t>May 2019 to May 2020 in Non-metro = -0.65%</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96705996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9</a:t>
            </a:fld>
            <a:endParaRPr lang="en-US" altLang="en-US" sz="1400" dirty="0"/>
          </a:p>
        </p:txBody>
      </p:sp>
      <p:pic>
        <p:nvPicPr>
          <p:cNvPr id="2" name="Picture 1">
            <a:extLst>
              <a:ext uri="{FF2B5EF4-FFF2-40B4-BE49-F238E27FC236}">
                <a16:creationId xmlns:a16="http://schemas.microsoft.com/office/drawing/2014/main" id="{240F2D17-36B3-4536-A861-1CEAF1EFAC8D}"/>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825765998"/>
      </p:ext>
    </p:extLst>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125095</TotalTime>
  <Words>3113</Words>
  <Application>Microsoft Office PowerPoint</Application>
  <PresentationFormat>On-screen Show (4:3)</PresentationFormat>
  <Paragraphs>310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Statistics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 D. Bollman</dc:creator>
  <cp:lastModifiedBy>Ray Bollman</cp:lastModifiedBy>
  <cp:revision>983</cp:revision>
  <cp:lastPrinted>2020-06-05T18:04:53Z</cp:lastPrinted>
  <dcterms:created xsi:type="dcterms:W3CDTF">2009-01-05T19:35:53Z</dcterms:created>
  <dcterms:modified xsi:type="dcterms:W3CDTF">2020-06-05T18:15:10Z</dcterms:modified>
</cp:coreProperties>
</file>