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3"/>
  </p:notesMasterIdLst>
  <p:sldIdLst>
    <p:sldId id="3235" r:id="rId2"/>
    <p:sldId id="3296" r:id="rId3"/>
    <p:sldId id="3411" r:id="rId4"/>
    <p:sldId id="3358" r:id="rId5"/>
    <p:sldId id="3293" r:id="rId6"/>
    <p:sldId id="3310" r:id="rId7"/>
    <p:sldId id="3055" r:id="rId8"/>
    <p:sldId id="3311" r:id="rId9"/>
    <p:sldId id="3294" r:id="rId10"/>
    <p:sldId id="3439" r:id="rId11"/>
    <p:sldId id="3442" r:id="rId12"/>
    <p:sldId id="3441" r:id="rId13"/>
    <p:sldId id="3471" r:id="rId14"/>
    <p:sldId id="3474" r:id="rId15"/>
    <p:sldId id="3475" r:id="rId16"/>
    <p:sldId id="3458" r:id="rId17"/>
    <p:sldId id="3443" r:id="rId18"/>
    <p:sldId id="3478" r:id="rId19"/>
    <p:sldId id="3479" r:id="rId20"/>
    <p:sldId id="3480" r:id="rId21"/>
    <p:sldId id="3481" r:id="rId22"/>
    <p:sldId id="3482" r:id="rId23"/>
    <p:sldId id="3483" r:id="rId24"/>
    <p:sldId id="3484" r:id="rId25"/>
    <p:sldId id="3485" r:id="rId26"/>
    <p:sldId id="3486" r:id="rId27"/>
    <p:sldId id="3487" r:id="rId28"/>
    <p:sldId id="3488" r:id="rId29"/>
    <p:sldId id="3489" r:id="rId30"/>
    <p:sldId id="3490" r:id="rId31"/>
    <p:sldId id="3491" r:id="rId32"/>
    <p:sldId id="3492" r:id="rId33"/>
    <p:sldId id="3493" r:id="rId34"/>
    <p:sldId id="3494" r:id="rId35"/>
    <p:sldId id="3465" r:id="rId36"/>
    <p:sldId id="3476" r:id="rId37"/>
    <p:sldId id="3477" r:id="rId38"/>
    <p:sldId id="3459" r:id="rId39"/>
    <p:sldId id="3447" r:id="rId40"/>
    <p:sldId id="3495" r:id="rId41"/>
    <p:sldId id="3496" r:id="rId42"/>
    <p:sldId id="3497" r:id="rId43"/>
    <p:sldId id="3498" r:id="rId44"/>
    <p:sldId id="3499" r:id="rId45"/>
    <p:sldId id="3500" r:id="rId46"/>
    <p:sldId id="3501" r:id="rId47"/>
    <p:sldId id="3502" r:id="rId48"/>
    <p:sldId id="3503" r:id="rId49"/>
    <p:sldId id="3504" r:id="rId50"/>
    <p:sldId id="3505" r:id="rId51"/>
    <p:sldId id="3466" r:id="rId52"/>
    <p:sldId id="3460" r:id="rId53"/>
    <p:sldId id="3533" r:id="rId54"/>
    <p:sldId id="3523" r:id="rId55"/>
    <p:sldId id="3461" r:id="rId56"/>
    <p:sldId id="3524" r:id="rId57"/>
    <p:sldId id="3525" r:id="rId58"/>
    <p:sldId id="3527" r:id="rId59"/>
    <p:sldId id="3526" r:id="rId60"/>
    <p:sldId id="3462" r:id="rId61"/>
    <p:sldId id="3535" r:id="rId62"/>
    <p:sldId id="3536" r:id="rId63"/>
    <p:sldId id="3530" r:id="rId64"/>
    <p:sldId id="3531" r:id="rId65"/>
    <p:sldId id="3532" r:id="rId66"/>
    <p:sldId id="3467" r:id="rId67"/>
    <p:sldId id="3463" r:id="rId68"/>
    <p:sldId id="3464" r:id="rId69"/>
    <p:sldId id="3506" r:id="rId70"/>
    <p:sldId id="3507" r:id="rId71"/>
    <p:sldId id="3508" r:id="rId72"/>
    <p:sldId id="3509" r:id="rId73"/>
    <p:sldId id="3510" r:id="rId74"/>
    <p:sldId id="3511" r:id="rId75"/>
    <p:sldId id="3512" r:id="rId76"/>
    <p:sldId id="3513" r:id="rId77"/>
    <p:sldId id="3514" r:id="rId78"/>
    <p:sldId id="3515" r:id="rId79"/>
    <p:sldId id="3516" r:id="rId80"/>
    <p:sldId id="3517" r:id="rId81"/>
    <p:sldId id="3518" r:id="rId82"/>
    <p:sldId id="3519" r:id="rId83"/>
    <p:sldId id="3520" r:id="rId84"/>
    <p:sldId id="3521" r:id="rId85"/>
    <p:sldId id="3468" r:id="rId86"/>
    <p:sldId id="3469" r:id="rId87"/>
    <p:sldId id="3472" r:id="rId88"/>
    <p:sldId id="3126" r:id="rId89"/>
    <p:sldId id="3297" r:id="rId90"/>
    <p:sldId id="3454" r:id="rId91"/>
    <p:sldId id="3534" r:id="rId92"/>
  </p:sldIdLst>
  <p:sldSz cx="9144000" cy="6858000" type="screen4x3"/>
  <p:notesSz cx="7102475" cy="938847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FF00"/>
    <a:srgbClr val="003399"/>
    <a:srgbClr val="0066CC"/>
    <a:srgbClr val="CC00FF"/>
    <a:srgbClr val="99FF66"/>
    <a:srgbClr val="990033"/>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53" autoAdjust="0"/>
    <p:restoredTop sz="94584" autoAdjust="0"/>
  </p:normalViewPr>
  <p:slideViewPr>
    <p:cSldViewPr>
      <p:cViewPr>
        <p:scale>
          <a:sx n="81" d="100"/>
          <a:sy n="81" d="100"/>
        </p:scale>
        <p:origin x="-984" y="-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43D8B957-4764-443D-B6E6-CB495F6B51CC}"/>
              </a:ext>
            </a:extLst>
          </p:cNvPr>
          <p:cNvSpPr>
            <a:spLocks noGrp="1"/>
          </p:cNvSpPr>
          <p:nvPr>
            <p:ph type="hdr" sz="quarter"/>
          </p:nvPr>
        </p:nvSpPr>
        <p:spPr>
          <a:xfrm>
            <a:off x="9" y="2"/>
            <a:ext cx="3077739" cy="468944"/>
          </a:xfrm>
          <a:prstGeom prst="rect">
            <a:avLst/>
          </a:prstGeom>
        </p:spPr>
        <p:txBody>
          <a:bodyPr vert="horz" lIns="93251" tIns="46625" rIns="93251" bIns="46625" rtlCol="0"/>
          <a:lstStyle>
            <a:lvl1pPr algn="l" eaLnBrk="1" hangingPunct="1">
              <a:defRPr sz="1200">
                <a:latin typeface="Arial" charset="0"/>
              </a:defRPr>
            </a:lvl1pPr>
          </a:lstStyle>
          <a:p>
            <a:pPr>
              <a:defRPr/>
            </a:pPr>
            <a:endParaRPr lang="en-CA" dirty="0"/>
          </a:p>
        </p:txBody>
      </p:sp>
      <p:sp>
        <p:nvSpPr>
          <p:cNvPr id="3" name="Date Placeholder 2">
            <a:extLst>
              <a:ext uri="{FF2B5EF4-FFF2-40B4-BE49-F238E27FC236}">
                <a16:creationId xmlns:a16="http://schemas.microsoft.com/office/drawing/2014/main" xmlns="" id="{BA95A8C9-C48E-4DB9-B1AD-09A5645495C1}"/>
              </a:ext>
            </a:extLst>
          </p:cNvPr>
          <p:cNvSpPr>
            <a:spLocks noGrp="1"/>
          </p:cNvSpPr>
          <p:nvPr>
            <p:ph type="dt" idx="1"/>
          </p:nvPr>
        </p:nvSpPr>
        <p:spPr>
          <a:xfrm>
            <a:off x="4023101" y="2"/>
            <a:ext cx="3077739" cy="468944"/>
          </a:xfrm>
          <a:prstGeom prst="rect">
            <a:avLst/>
          </a:prstGeom>
        </p:spPr>
        <p:txBody>
          <a:bodyPr vert="horz" lIns="93251" tIns="46625" rIns="93251" bIns="46625" rtlCol="0"/>
          <a:lstStyle>
            <a:lvl1pPr algn="r" eaLnBrk="1" hangingPunct="1">
              <a:defRPr sz="1200">
                <a:latin typeface="Arial" charset="0"/>
              </a:defRPr>
            </a:lvl1pPr>
          </a:lstStyle>
          <a:p>
            <a:pPr>
              <a:defRPr/>
            </a:pPr>
            <a:fld id="{4CD14199-6F0D-4A58-AAF7-1092E2C7ACF9}" type="datetimeFigureOut">
              <a:rPr lang="en-CA"/>
              <a:pPr>
                <a:defRPr/>
              </a:pPr>
              <a:t>16/07/2020</a:t>
            </a:fld>
            <a:endParaRPr lang="en-CA" dirty="0"/>
          </a:p>
        </p:txBody>
      </p:sp>
      <p:sp>
        <p:nvSpPr>
          <p:cNvPr id="4" name="Slide Image Placeholder 3">
            <a:extLst>
              <a:ext uri="{FF2B5EF4-FFF2-40B4-BE49-F238E27FC236}">
                <a16:creationId xmlns:a16="http://schemas.microsoft.com/office/drawing/2014/main" xmlns="" id="{D8F8CC89-7A0F-428D-9DA7-419BA2C0E777}"/>
              </a:ext>
            </a:extLst>
          </p:cNvPr>
          <p:cNvSpPr>
            <a:spLocks noGrp="1" noRot="1" noChangeAspect="1"/>
          </p:cNvSpPr>
          <p:nvPr>
            <p:ph type="sldImg" idx="2"/>
          </p:nvPr>
        </p:nvSpPr>
        <p:spPr>
          <a:xfrm>
            <a:off x="1204913" y="704850"/>
            <a:ext cx="4692650" cy="3521075"/>
          </a:xfrm>
          <a:prstGeom prst="rect">
            <a:avLst/>
          </a:prstGeom>
          <a:noFill/>
          <a:ln w="12700">
            <a:solidFill>
              <a:prstClr val="black"/>
            </a:solidFill>
          </a:ln>
        </p:spPr>
        <p:txBody>
          <a:bodyPr vert="horz" lIns="93251" tIns="46625" rIns="93251" bIns="46625" rtlCol="0" anchor="ctr"/>
          <a:lstStyle/>
          <a:p>
            <a:pPr lvl="0"/>
            <a:endParaRPr lang="en-CA" noProof="0" dirty="0"/>
          </a:p>
        </p:txBody>
      </p:sp>
      <p:sp>
        <p:nvSpPr>
          <p:cNvPr id="5" name="Notes Placeholder 4">
            <a:extLst>
              <a:ext uri="{FF2B5EF4-FFF2-40B4-BE49-F238E27FC236}">
                <a16:creationId xmlns:a16="http://schemas.microsoft.com/office/drawing/2014/main" xmlns="" id="{281CEE84-A8FF-4EB5-8B62-0D36F4AECDE7}"/>
              </a:ext>
            </a:extLst>
          </p:cNvPr>
          <p:cNvSpPr>
            <a:spLocks noGrp="1"/>
          </p:cNvSpPr>
          <p:nvPr>
            <p:ph type="body" sz="quarter" idx="3"/>
          </p:nvPr>
        </p:nvSpPr>
        <p:spPr>
          <a:xfrm>
            <a:off x="710248" y="4458966"/>
            <a:ext cx="5681980" cy="4225294"/>
          </a:xfrm>
          <a:prstGeom prst="rect">
            <a:avLst/>
          </a:prstGeom>
        </p:spPr>
        <p:txBody>
          <a:bodyPr vert="horz" lIns="93251" tIns="46625" rIns="93251" bIns="46625"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a:extLst>
              <a:ext uri="{FF2B5EF4-FFF2-40B4-BE49-F238E27FC236}">
                <a16:creationId xmlns:a16="http://schemas.microsoft.com/office/drawing/2014/main" xmlns="" id="{ED5D0CCA-59B6-479B-8D0C-455C05CD920E}"/>
              </a:ext>
            </a:extLst>
          </p:cNvPr>
          <p:cNvSpPr>
            <a:spLocks noGrp="1"/>
          </p:cNvSpPr>
          <p:nvPr>
            <p:ph type="ftr" sz="quarter" idx="4"/>
          </p:nvPr>
        </p:nvSpPr>
        <p:spPr>
          <a:xfrm>
            <a:off x="9" y="8917932"/>
            <a:ext cx="3077739" cy="468944"/>
          </a:xfrm>
          <a:prstGeom prst="rect">
            <a:avLst/>
          </a:prstGeom>
        </p:spPr>
        <p:txBody>
          <a:bodyPr vert="horz" lIns="93251" tIns="46625" rIns="93251" bIns="46625" rtlCol="0" anchor="b"/>
          <a:lstStyle>
            <a:lvl1pPr algn="l" eaLnBrk="1" hangingPunct="1">
              <a:defRPr sz="1200">
                <a:latin typeface="Arial" charset="0"/>
              </a:defRPr>
            </a:lvl1pPr>
          </a:lstStyle>
          <a:p>
            <a:pPr>
              <a:defRPr/>
            </a:pPr>
            <a:endParaRPr lang="en-CA" dirty="0"/>
          </a:p>
        </p:txBody>
      </p:sp>
      <p:sp>
        <p:nvSpPr>
          <p:cNvPr id="7" name="Slide Number Placeholder 6">
            <a:extLst>
              <a:ext uri="{FF2B5EF4-FFF2-40B4-BE49-F238E27FC236}">
                <a16:creationId xmlns:a16="http://schemas.microsoft.com/office/drawing/2014/main" xmlns="" id="{3D751A70-B2D7-4CA7-A6A2-63C32FE57586}"/>
              </a:ext>
            </a:extLst>
          </p:cNvPr>
          <p:cNvSpPr>
            <a:spLocks noGrp="1"/>
          </p:cNvSpPr>
          <p:nvPr>
            <p:ph type="sldNum" sz="quarter" idx="5"/>
          </p:nvPr>
        </p:nvSpPr>
        <p:spPr>
          <a:xfrm>
            <a:off x="4023101" y="8917932"/>
            <a:ext cx="3077739" cy="468944"/>
          </a:xfrm>
          <a:prstGeom prst="rect">
            <a:avLst/>
          </a:prstGeom>
        </p:spPr>
        <p:txBody>
          <a:bodyPr vert="horz" wrap="square" lIns="93251" tIns="46625" rIns="93251" bIns="46625" numCol="1" anchor="b" anchorCtr="0" compatLnSpc="1">
            <a:prstTxWarp prst="textNoShape">
              <a:avLst/>
            </a:prstTxWarp>
          </a:bodyPr>
          <a:lstStyle>
            <a:lvl1pPr algn="r" eaLnBrk="1" hangingPunct="1">
              <a:defRPr sz="1200" smtClean="0"/>
            </a:lvl1pPr>
          </a:lstStyle>
          <a:p>
            <a:pPr>
              <a:defRPr/>
            </a:pPr>
            <a:fld id="{0A759619-1719-4810-B655-E9A8A82FE5C3}" type="slidenum">
              <a:rPr lang="en-CA" altLang="en-US"/>
              <a:pPr>
                <a:defRPr/>
              </a:pPr>
              <a:t>‹#›</a:t>
            </a:fld>
            <a:endParaRPr lang="en-CA" altLang="en-US" dirty="0"/>
          </a:p>
        </p:txBody>
      </p:sp>
    </p:spTree>
    <p:extLst>
      <p:ext uri="{BB962C8B-B14F-4D97-AF65-F5344CB8AC3E}">
        <p14:creationId xmlns:p14="http://schemas.microsoft.com/office/powerpoint/2010/main" val="17398633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CA"/>
          </a:p>
        </p:txBody>
      </p:sp>
      <p:sp>
        <p:nvSpPr>
          <p:cNvPr id="4" name="Rectangle 4">
            <a:extLst>
              <a:ext uri="{FF2B5EF4-FFF2-40B4-BE49-F238E27FC236}">
                <a16:creationId xmlns:a16="http://schemas.microsoft.com/office/drawing/2014/main" xmlns="" id="{4B0DA31E-E8CC-4DAF-8AF4-B0C3DD1D142B}"/>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xmlns="" id="{D906AC56-78BE-4B51-89D6-16F62FC74D26}"/>
              </a:ext>
            </a:extLst>
          </p:cNvPr>
          <p:cNvSpPr>
            <a:spLocks noGrp="1" noChangeArrowheads="1"/>
          </p:cNvSpPr>
          <p:nvPr>
            <p:ph type="ftr" sz="quarter" idx="11"/>
          </p:nvPr>
        </p:nvSpPr>
        <p:spPr>
          <a:ln/>
        </p:spPr>
        <p:txBody>
          <a:bodyPr/>
          <a:lstStyle>
            <a:lvl1pPr>
              <a:defRPr/>
            </a:lvl1pPr>
          </a:lstStyle>
          <a:p>
            <a:pPr>
              <a:defRPr/>
            </a:pPr>
            <a:r>
              <a:rPr lang="en-US" dirty="0"/>
              <a:t>RayD.Bollman@sasktel.net</a:t>
            </a:r>
          </a:p>
        </p:txBody>
      </p:sp>
      <p:sp>
        <p:nvSpPr>
          <p:cNvPr id="6" name="Rectangle 6">
            <a:extLst>
              <a:ext uri="{FF2B5EF4-FFF2-40B4-BE49-F238E27FC236}">
                <a16:creationId xmlns:a16="http://schemas.microsoft.com/office/drawing/2014/main" xmlns="" id="{67DA50E4-8AD5-47BD-A5D6-C9F5CB27B7EA}"/>
              </a:ext>
            </a:extLst>
          </p:cNvPr>
          <p:cNvSpPr>
            <a:spLocks noGrp="1" noChangeArrowheads="1"/>
          </p:cNvSpPr>
          <p:nvPr>
            <p:ph type="sldNum" sz="quarter" idx="12"/>
          </p:nvPr>
        </p:nvSpPr>
        <p:spPr>
          <a:ln/>
        </p:spPr>
        <p:txBody>
          <a:bodyPr/>
          <a:lstStyle>
            <a:lvl1pPr>
              <a:defRPr/>
            </a:lvl1pPr>
          </a:lstStyle>
          <a:p>
            <a:pPr>
              <a:defRPr/>
            </a:pPr>
            <a:fld id="{3B421489-5D70-4B34-B49B-477A3F0658B3}" type="slidenum">
              <a:rPr lang="en-US" altLang="en-US"/>
              <a:pPr>
                <a:defRPr/>
              </a:pPr>
              <a:t>‹#›</a:t>
            </a:fld>
            <a:endParaRPr lang="en-US" altLang="en-US" dirty="0"/>
          </a:p>
        </p:txBody>
      </p:sp>
    </p:spTree>
    <p:extLst>
      <p:ext uri="{BB962C8B-B14F-4D97-AF65-F5344CB8AC3E}">
        <p14:creationId xmlns:p14="http://schemas.microsoft.com/office/powerpoint/2010/main" val="3214820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a:extLst>
              <a:ext uri="{FF2B5EF4-FFF2-40B4-BE49-F238E27FC236}">
                <a16:creationId xmlns:a16="http://schemas.microsoft.com/office/drawing/2014/main" xmlns="" id="{80F49370-FB0C-444C-A3AC-51E7B6170F14}"/>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xmlns="" id="{34C8EC74-BF5C-4A45-84B2-C2225EC655F8}"/>
              </a:ext>
            </a:extLst>
          </p:cNvPr>
          <p:cNvSpPr>
            <a:spLocks noGrp="1" noChangeArrowheads="1"/>
          </p:cNvSpPr>
          <p:nvPr>
            <p:ph type="ftr" sz="quarter" idx="11"/>
          </p:nvPr>
        </p:nvSpPr>
        <p:spPr>
          <a:ln/>
        </p:spPr>
        <p:txBody>
          <a:bodyPr/>
          <a:lstStyle>
            <a:lvl1pPr>
              <a:defRPr/>
            </a:lvl1pPr>
          </a:lstStyle>
          <a:p>
            <a:pPr>
              <a:defRPr/>
            </a:pPr>
            <a:r>
              <a:rPr lang="en-US" dirty="0"/>
              <a:t>RayD.Bollman@sasktel.net</a:t>
            </a:r>
          </a:p>
        </p:txBody>
      </p:sp>
      <p:sp>
        <p:nvSpPr>
          <p:cNvPr id="6" name="Rectangle 6">
            <a:extLst>
              <a:ext uri="{FF2B5EF4-FFF2-40B4-BE49-F238E27FC236}">
                <a16:creationId xmlns:a16="http://schemas.microsoft.com/office/drawing/2014/main" xmlns="" id="{D5F9B6D2-F66D-41A7-83A1-07717F733EC4}"/>
              </a:ext>
            </a:extLst>
          </p:cNvPr>
          <p:cNvSpPr>
            <a:spLocks noGrp="1" noChangeArrowheads="1"/>
          </p:cNvSpPr>
          <p:nvPr>
            <p:ph type="sldNum" sz="quarter" idx="12"/>
          </p:nvPr>
        </p:nvSpPr>
        <p:spPr>
          <a:ln/>
        </p:spPr>
        <p:txBody>
          <a:bodyPr/>
          <a:lstStyle>
            <a:lvl1pPr>
              <a:defRPr/>
            </a:lvl1pPr>
          </a:lstStyle>
          <a:p>
            <a:pPr>
              <a:defRPr/>
            </a:pPr>
            <a:fld id="{FFB6DDA1-095B-459A-B280-BCCB52CED1B1}" type="slidenum">
              <a:rPr lang="en-US" altLang="en-US"/>
              <a:pPr>
                <a:defRPr/>
              </a:pPr>
              <a:t>‹#›</a:t>
            </a:fld>
            <a:endParaRPr lang="en-US" altLang="en-US" dirty="0"/>
          </a:p>
        </p:txBody>
      </p:sp>
    </p:spTree>
    <p:extLst>
      <p:ext uri="{BB962C8B-B14F-4D97-AF65-F5344CB8AC3E}">
        <p14:creationId xmlns:p14="http://schemas.microsoft.com/office/powerpoint/2010/main" val="116253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a:extLst>
              <a:ext uri="{FF2B5EF4-FFF2-40B4-BE49-F238E27FC236}">
                <a16:creationId xmlns:a16="http://schemas.microsoft.com/office/drawing/2014/main" xmlns="" id="{3BE2C690-1E22-43F3-B6F2-881A213E23E5}"/>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xmlns="" id="{56C8FB0D-29C5-47C1-B01F-434DF479E367}"/>
              </a:ext>
            </a:extLst>
          </p:cNvPr>
          <p:cNvSpPr>
            <a:spLocks noGrp="1" noChangeArrowheads="1"/>
          </p:cNvSpPr>
          <p:nvPr>
            <p:ph type="ftr" sz="quarter" idx="11"/>
          </p:nvPr>
        </p:nvSpPr>
        <p:spPr>
          <a:ln/>
        </p:spPr>
        <p:txBody>
          <a:bodyPr/>
          <a:lstStyle>
            <a:lvl1pPr>
              <a:defRPr/>
            </a:lvl1pPr>
          </a:lstStyle>
          <a:p>
            <a:pPr>
              <a:defRPr/>
            </a:pPr>
            <a:r>
              <a:rPr lang="en-US" dirty="0"/>
              <a:t>RayD.Bollman@sasktel.net</a:t>
            </a:r>
          </a:p>
        </p:txBody>
      </p:sp>
      <p:sp>
        <p:nvSpPr>
          <p:cNvPr id="6" name="Rectangle 6">
            <a:extLst>
              <a:ext uri="{FF2B5EF4-FFF2-40B4-BE49-F238E27FC236}">
                <a16:creationId xmlns:a16="http://schemas.microsoft.com/office/drawing/2014/main" xmlns="" id="{611D6434-F18D-4A8E-8279-E76C8F440B1D}"/>
              </a:ext>
            </a:extLst>
          </p:cNvPr>
          <p:cNvSpPr>
            <a:spLocks noGrp="1" noChangeArrowheads="1"/>
          </p:cNvSpPr>
          <p:nvPr>
            <p:ph type="sldNum" sz="quarter" idx="12"/>
          </p:nvPr>
        </p:nvSpPr>
        <p:spPr>
          <a:ln/>
        </p:spPr>
        <p:txBody>
          <a:bodyPr/>
          <a:lstStyle>
            <a:lvl1pPr>
              <a:defRPr/>
            </a:lvl1pPr>
          </a:lstStyle>
          <a:p>
            <a:pPr>
              <a:defRPr/>
            </a:pPr>
            <a:fld id="{3EB2D168-ADF9-42D2-BF1F-AB90D7B97B58}" type="slidenum">
              <a:rPr lang="en-US" altLang="en-US"/>
              <a:pPr>
                <a:defRPr/>
              </a:pPr>
              <a:t>‹#›</a:t>
            </a:fld>
            <a:endParaRPr lang="en-US" altLang="en-US" dirty="0"/>
          </a:p>
        </p:txBody>
      </p:sp>
    </p:spTree>
    <p:extLst>
      <p:ext uri="{BB962C8B-B14F-4D97-AF65-F5344CB8AC3E}">
        <p14:creationId xmlns:p14="http://schemas.microsoft.com/office/powerpoint/2010/main" val="1061453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a:extLst>
              <a:ext uri="{FF2B5EF4-FFF2-40B4-BE49-F238E27FC236}">
                <a16:creationId xmlns:a16="http://schemas.microsoft.com/office/drawing/2014/main" xmlns="" id="{90948E1F-B19A-47E7-B6E1-E8C22F316E16}"/>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xmlns="" id="{A2468A75-ED8D-4983-A313-57038AF51680}"/>
              </a:ext>
            </a:extLst>
          </p:cNvPr>
          <p:cNvSpPr>
            <a:spLocks noGrp="1" noChangeArrowheads="1"/>
          </p:cNvSpPr>
          <p:nvPr>
            <p:ph type="ftr" sz="quarter" idx="11"/>
          </p:nvPr>
        </p:nvSpPr>
        <p:spPr>
          <a:ln/>
        </p:spPr>
        <p:txBody>
          <a:bodyPr/>
          <a:lstStyle>
            <a:lvl1pPr>
              <a:defRPr/>
            </a:lvl1pPr>
          </a:lstStyle>
          <a:p>
            <a:pPr>
              <a:defRPr/>
            </a:pPr>
            <a:r>
              <a:rPr lang="en-US" dirty="0"/>
              <a:t>RayD.Bollman@sasktel.net</a:t>
            </a:r>
          </a:p>
        </p:txBody>
      </p:sp>
      <p:sp>
        <p:nvSpPr>
          <p:cNvPr id="6" name="Rectangle 6">
            <a:extLst>
              <a:ext uri="{FF2B5EF4-FFF2-40B4-BE49-F238E27FC236}">
                <a16:creationId xmlns:a16="http://schemas.microsoft.com/office/drawing/2014/main" xmlns="" id="{F5E0DCE0-DBED-44C1-AD89-339D69AA2E3D}"/>
              </a:ext>
            </a:extLst>
          </p:cNvPr>
          <p:cNvSpPr>
            <a:spLocks noGrp="1" noChangeArrowheads="1"/>
          </p:cNvSpPr>
          <p:nvPr>
            <p:ph type="sldNum" sz="quarter" idx="12"/>
          </p:nvPr>
        </p:nvSpPr>
        <p:spPr>
          <a:ln/>
        </p:spPr>
        <p:txBody>
          <a:bodyPr/>
          <a:lstStyle>
            <a:lvl1pPr>
              <a:defRPr/>
            </a:lvl1pPr>
          </a:lstStyle>
          <a:p>
            <a:pPr>
              <a:defRPr/>
            </a:pPr>
            <a:fld id="{D0025D35-CEC3-48C1-B6E8-F5DBF1472EE5}" type="slidenum">
              <a:rPr lang="en-US" altLang="en-US"/>
              <a:pPr>
                <a:defRPr/>
              </a:pPr>
              <a:t>‹#›</a:t>
            </a:fld>
            <a:endParaRPr lang="en-US" altLang="en-US" dirty="0"/>
          </a:p>
        </p:txBody>
      </p:sp>
    </p:spTree>
    <p:extLst>
      <p:ext uri="{BB962C8B-B14F-4D97-AF65-F5344CB8AC3E}">
        <p14:creationId xmlns:p14="http://schemas.microsoft.com/office/powerpoint/2010/main" val="1095000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xmlns="" id="{FE384B1F-10F6-4CB2-89BA-4079E562A4C5}"/>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xmlns="" id="{9045C261-2B5C-44F2-B622-382A802ED085}"/>
              </a:ext>
            </a:extLst>
          </p:cNvPr>
          <p:cNvSpPr>
            <a:spLocks noGrp="1" noChangeArrowheads="1"/>
          </p:cNvSpPr>
          <p:nvPr>
            <p:ph type="ftr" sz="quarter" idx="11"/>
          </p:nvPr>
        </p:nvSpPr>
        <p:spPr>
          <a:ln/>
        </p:spPr>
        <p:txBody>
          <a:bodyPr/>
          <a:lstStyle>
            <a:lvl1pPr>
              <a:defRPr/>
            </a:lvl1pPr>
          </a:lstStyle>
          <a:p>
            <a:pPr>
              <a:defRPr/>
            </a:pPr>
            <a:r>
              <a:rPr lang="en-US" dirty="0"/>
              <a:t>RayD.Bollman@sasktel.net</a:t>
            </a:r>
          </a:p>
        </p:txBody>
      </p:sp>
      <p:sp>
        <p:nvSpPr>
          <p:cNvPr id="6" name="Rectangle 6">
            <a:extLst>
              <a:ext uri="{FF2B5EF4-FFF2-40B4-BE49-F238E27FC236}">
                <a16:creationId xmlns:a16="http://schemas.microsoft.com/office/drawing/2014/main" xmlns="" id="{64B306CB-1FD7-41A4-A73C-ED7434AF4C32}"/>
              </a:ext>
            </a:extLst>
          </p:cNvPr>
          <p:cNvSpPr>
            <a:spLocks noGrp="1" noChangeArrowheads="1"/>
          </p:cNvSpPr>
          <p:nvPr>
            <p:ph type="sldNum" sz="quarter" idx="12"/>
          </p:nvPr>
        </p:nvSpPr>
        <p:spPr>
          <a:ln/>
        </p:spPr>
        <p:txBody>
          <a:bodyPr/>
          <a:lstStyle>
            <a:lvl1pPr>
              <a:defRPr/>
            </a:lvl1pPr>
          </a:lstStyle>
          <a:p>
            <a:pPr>
              <a:defRPr/>
            </a:pPr>
            <a:fld id="{7D36E2FC-D0B1-43A6-883F-A11BDBE84272}" type="slidenum">
              <a:rPr lang="en-US" altLang="en-US"/>
              <a:pPr>
                <a:defRPr/>
              </a:pPr>
              <a:t>‹#›</a:t>
            </a:fld>
            <a:endParaRPr lang="en-US" altLang="en-US" dirty="0"/>
          </a:p>
        </p:txBody>
      </p:sp>
    </p:spTree>
    <p:extLst>
      <p:ext uri="{BB962C8B-B14F-4D97-AF65-F5344CB8AC3E}">
        <p14:creationId xmlns:p14="http://schemas.microsoft.com/office/powerpoint/2010/main" val="4046340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4">
            <a:extLst>
              <a:ext uri="{FF2B5EF4-FFF2-40B4-BE49-F238E27FC236}">
                <a16:creationId xmlns:a16="http://schemas.microsoft.com/office/drawing/2014/main" xmlns="" id="{5168C685-67D3-49A7-88CB-BFEA2C3079E7}"/>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a:extLst>
              <a:ext uri="{FF2B5EF4-FFF2-40B4-BE49-F238E27FC236}">
                <a16:creationId xmlns:a16="http://schemas.microsoft.com/office/drawing/2014/main" xmlns="" id="{6908DB42-E2CA-414A-ABE0-B89DEF6A01AC}"/>
              </a:ext>
            </a:extLst>
          </p:cNvPr>
          <p:cNvSpPr>
            <a:spLocks noGrp="1" noChangeArrowheads="1"/>
          </p:cNvSpPr>
          <p:nvPr>
            <p:ph type="ftr" sz="quarter" idx="11"/>
          </p:nvPr>
        </p:nvSpPr>
        <p:spPr>
          <a:ln/>
        </p:spPr>
        <p:txBody>
          <a:bodyPr/>
          <a:lstStyle>
            <a:lvl1pPr>
              <a:defRPr/>
            </a:lvl1pPr>
          </a:lstStyle>
          <a:p>
            <a:pPr>
              <a:defRPr/>
            </a:pPr>
            <a:r>
              <a:rPr lang="en-US" dirty="0"/>
              <a:t>RayD.Bollman@sasktel.net</a:t>
            </a:r>
          </a:p>
        </p:txBody>
      </p:sp>
      <p:sp>
        <p:nvSpPr>
          <p:cNvPr id="7" name="Rectangle 6">
            <a:extLst>
              <a:ext uri="{FF2B5EF4-FFF2-40B4-BE49-F238E27FC236}">
                <a16:creationId xmlns:a16="http://schemas.microsoft.com/office/drawing/2014/main" xmlns="" id="{D1F1DFD6-28BE-42CF-AB61-C1B8127C3728}"/>
              </a:ext>
            </a:extLst>
          </p:cNvPr>
          <p:cNvSpPr>
            <a:spLocks noGrp="1" noChangeArrowheads="1"/>
          </p:cNvSpPr>
          <p:nvPr>
            <p:ph type="sldNum" sz="quarter" idx="12"/>
          </p:nvPr>
        </p:nvSpPr>
        <p:spPr>
          <a:ln/>
        </p:spPr>
        <p:txBody>
          <a:bodyPr/>
          <a:lstStyle>
            <a:lvl1pPr>
              <a:defRPr/>
            </a:lvl1pPr>
          </a:lstStyle>
          <a:p>
            <a:pPr>
              <a:defRPr/>
            </a:pPr>
            <a:fld id="{22239B11-D938-4425-8978-2C25BAB80164}" type="slidenum">
              <a:rPr lang="en-US" altLang="en-US"/>
              <a:pPr>
                <a:defRPr/>
              </a:pPr>
              <a:t>‹#›</a:t>
            </a:fld>
            <a:endParaRPr lang="en-US" altLang="en-US" dirty="0"/>
          </a:p>
        </p:txBody>
      </p:sp>
    </p:spTree>
    <p:extLst>
      <p:ext uri="{BB962C8B-B14F-4D97-AF65-F5344CB8AC3E}">
        <p14:creationId xmlns:p14="http://schemas.microsoft.com/office/powerpoint/2010/main" val="2826253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4">
            <a:extLst>
              <a:ext uri="{FF2B5EF4-FFF2-40B4-BE49-F238E27FC236}">
                <a16:creationId xmlns:a16="http://schemas.microsoft.com/office/drawing/2014/main" xmlns="" id="{A4A5658F-AAF3-47DA-9829-3C79CAC03961}"/>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a:extLst>
              <a:ext uri="{FF2B5EF4-FFF2-40B4-BE49-F238E27FC236}">
                <a16:creationId xmlns:a16="http://schemas.microsoft.com/office/drawing/2014/main" xmlns="" id="{E95B15B1-32C8-4343-ADB7-7A4D93D1358A}"/>
              </a:ext>
            </a:extLst>
          </p:cNvPr>
          <p:cNvSpPr>
            <a:spLocks noGrp="1" noChangeArrowheads="1"/>
          </p:cNvSpPr>
          <p:nvPr>
            <p:ph type="ftr" sz="quarter" idx="11"/>
          </p:nvPr>
        </p:nvSpPr>
        <p:spPr>
          <a:ln/>
        </p:spPr>
        <p:txBody>
          <a:bodyPr/>
          <a:lstStyle>
            <a:lvl1pPr>
              <a:defRPr/>
            </a:lvl1pPr>
          </a:lstStyle>
          <a:p>
            <a:pPr>
              <a:defRPr/>
            </a:pPr>
            <a:r>
              <a:rPr lang="en-US" dirty="0"/>
              <a:t>RayD.Bollman@sasktel.net</a:t>
            </a:r>
          </a:p>
        </p:txBody>
      </p:sp>
      <p:sp>
        <p:nvSpPr>
          <p:cNvPr id="9" name="Rectangle 6">
            <a:extLst>
              <a:ext uri="{FF2B5EF4-FFF2-40B4-BE49-F238E27FC236}">
                <a16:creationId xmlns:a16="http://schemas.microsoft.com/office/drawing/2014/main" xmlns="" id="{25079B67-1868-4E2F-B396-60567AD7130F}"/>
              </a:ext>
            </a:extLst>
          </p:cNvPr>
          <p:cNvSpPr>
            <a:spLocks noGrp="1" noChangeArrowheads="1"/>
          </p:cNvSpPr>
          <p:nvPr>
            <p:ph type="sldNum" sz="quarter" idx="12"/>
          </p:nvPr>
        </p:nvSpPr>
        <p:spPr>
          <a:ln/>
        </p:spPr>
        <p:txBody>
          <a:bodyPr/>
          <a:lstStyle>
            <a:lvl1pPr>
              <a:defRPr/>
            </a:lvl1pPr>
          </a:lstStyle>
          <a:p>
            <a:pPr>
              <a:defRPr/>
            </a:pPr>
            <a:fld id="{FB145C94-E4BF-4A2A-8368-C09E8EE6165B}" type="slidenum">
              <a:rPr lang="en-US" altLang="en-US"/>
              <a:pPr>
                <a:defRPr/>
              </a:pPr>
              <a:t>‹#›</a:t>
            </a:fld>
            <a:endParaRPr lang="en-US" altLang="en-US" dirty="0"/>
          </a:p>
        </p:txBody>
      </p:sp>
    </p:spTree>
    <p:extLst>
      <p:ext uri="{BB962C8B-B14F-4D97-AF65-F5344CB8AC3E}">
        <p14:creationId xmlns:p14="http://schemas.microsoft.com/office/powerpoint/2010/main" val="3243447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4">
            <a:extLst>
              <a:ext uri="{FF2B5EF4-FFF2-40B4-BE49-F238E27FC236}">
                <a16:creationId xmlns:a16="http://schemas.microsoft.com/office/drawing/2014/main" xmlns="" id="{F58F2E81-9E50-417C-A901-717AC48CE9B3}"/>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a:extLst>
              <a:ext uri="{FF2B5EF4-FFF2-40B4-BE49-F238E27FC236}">
                <a16:creationId xmlns:a16="http://schemas.microsoft.com/office/drawing/2014/main" xmlns="" id="{0B401057-4A5E-4829-9F49-AD40E5F0B926}"/>
              </a:ext>
            </a:extLst>
          </p:cNvPr>
          <p:cNvSpPr>
            <a:spLocks noGrp="1" noChangeArrowheads="1"/>
          </p:cNvSpPr>
          <p:nvPr>
            <p:ph type="ftr" sz="quarter" idx="11"/>
          </p:nvPr>
        </p:nvSpPr>
        <p:spPr>
          <a:ln/>
        </p:spPr>
        <p:txBody>
          <a:bodyPr/>
          <a:lstStyle>
            <a:lvl1pPr>
              <a:defRPr/>
            </a:lvl1pPr>
          </a:lstStyle>
          <a:p>
            <a:pPr>
              <a:defRPr/>
            </a:pPr>
            <a:r>
              <a:rPr lang="en-US" dirty="0"/>
              <a:t>RayD.Bollman@sasktel.net</a:t>
            </a:r>
          </a:p>
        </p:txBody>
      </p:sp>
      <p:sp>
        <p:nvSpPr>
          <p:cNvPr id="5" name="Rectangle 6">
            <a:extLst>
              <a:ext uri="{FF2B5EF4-FFF2-40B4-BE49-F238E27FC236}">
                <a16:creationId xmlns:a16="http://schemas.microsoft.com/office/drawing/2014/main" xmlns="" id="{89F29E05-2546-441E-A6CB-1F9CF4B4D112}"/>
              </a:ext>
            </a:extLst>
          </p:cNvPr>
          <p:cNvSpPr>
            <a:spLocks noGrp="1" noChangeArrowheads="1"/>
          </p:cNvSpPr>
          <p:nvPr>
            <p:ph type="sldNum" sz="quarter" idx="12"/>
          </p:nvPr>
        </p:nvSpPr>
        <p:spPr>
          <a:ln/>
        </p:spPr>
        <p:txBody>
          <a:bodyPr/>
          <a:lstStyle>
            <a:lvl1pPr>
              <a:defRPr/>
            </a:lvl1pPr>
          </a:lstStyle>
          <a:p>
            <a:pPr>
              <a:defRPr/>
            </a:pPr>
            <a:fld id="{4F742DF8-61FC-40F8-ACAE-643746DC0AB6}" type="slidenum">
              <a:rPr lang="en-US" altLang="en-US"/>
              <a:pPr>
                <a:defRPr/>
              </a:pPr>
              <a:t>‹#›</a:t>
            </a:fld>
            <a:endParaRPr lang="en-US" altLang="en-US" dirty="0"/>
          </a:p>
        </p:txBody>
      </p:sp>
    </p:spTree>
    <p:extLst>
      <p:ext uri="{BB962C8B-B14F-4D97-AF65-F5344CB8AC3E}">
        <p14:creationId xmlns:p14="http://schemas.microsoft.com/office/powerpoint/2010/main" val="2000519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D230515D-3A2E-440D-8A46-69637569C870}"/>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a:extLst>
              <a:ext uri="{FF2B5EF4-FFF2-40B4-BE49-F238E27FC236}">
                <a16:creationId xmlns:a16="http://schemas.microsoft.com/office/drawing/2014/main" xmlns="" id="{32478680-048A-472E-A741-89434BA5E94F}"/>
              </a:ext>
            </a:extLst>
          </p:cNvPr>
          <p:cNvSpPr>
            <a:spLocks noGrp="1" noChangeArrowheads="1"/>
          </p:cNvSpPr>
          <p:nvPr>
            <p:ph type="ftr" sz="quarter" idx="11"/>
          </p:nvPr>
        </p:nvSpPr>
        <p:spPr>
          <a:ln/>
        </p:spPr>
        <p:txBody>
          <a:bodyPr/>
          <a:lstStyle>
            <a:lvl1pPr>
              <a:defRPr/>
            </a:lvl1pPr>
          </a:lstStyle>
          <a:p>
            <a:pPr>
              <a:defRPr/>
            </a:pPr>
            <a:r>
              <a:rPr lang="en-US" dirty="0"/>
              <a:t>RayD.Bollman@sasktel.net</a:t>
            </a:r>
          </a:p>
        </p:txBody>
      </p:sp>
      <p:sp>
        <p:nvSpPr>
          <p:cNvPr id="4" name="Rectangle 6">
            <a:extLst>
              <a:ext uri="{FF2B5EF4-FFF2-40B4-BE49-F238E27FC236}">
                <a16:creationId xmlns:a16="http://schemas.microsoft.com/office/drawing/2014/main" xmlns="" id="{69760E24-A0BF-4556-96BC-579C46FB5497}"/>
              </a:ext>
            </a:extLst>
          </p:cNvPr>
          <p:cNvSpPr>
            <a:spLocks noGrp="1" noChangeArrowheads="1"/>
          </p:cNvSpPr>
          <p:nvPr>
            <p:ph type="sldNum" sz="quarter" idx="12"/>
          </p:nvPr>
        </p:nvSpPr>
        <p:spPr>
          <a:ln/>
        </p:spPr>
        <p:txBody>
          <a:bodyPr/>
          <a:lstStyle>
            <a:lvl1pPr>
              <a:defRPr/>
            </a:lvl1pPr>
          </a:lstStyle>
          <a:p>
            <a:pPr>
              <a:defRPr/>
            </a:pPr>
            <a:fld id="{0F46AB39-B66F-4267-9C7A-65C20FC5E1BE}" type="slidenum">
              <a:rPr lang="en-US" altLang="en-US"/>
              <a:pPr>
                <a:defRPr/>
              </a:pPr>
              <a:t>‹#›</a:t>
            </a:fld>
            <a:endParaRPr lang="en-US" altLang="en-US" dirty="0"/>
          </a:p>
        </p:txBody>
      </p:sp>
    </p:spTree>
    <p:extLst>
      <p:ext uri="{BB962C8B-B14F-4D97-AF65-F5344CB8AC3E}">
        <p14:creationId xmlns:p14="http://schemas.microsoft.com/office/powerpoint/2010/main" val="3458210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81DB68B4-6029-4C45-BFF1-C15C1E3A8F08}"/>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a:extLst>
              <a:ext uri="{FF2B5EF4-FFF2-40B4-BE49-F238E27FC236}">
                <a16:creationId xmlns:a16="http://schemas.microsoft.com/office/drawing/2014/main" xmlns="" id="{FB78B3CA-D937-4956-A408-A40E24B30FEA}"/>
              </a:ext>
            </a:extLst>
          </p:cNvPr>
          <p:cNvSpPr>
            <a:spLocks noGrp="1" noChangeArrowheads="1"/>
          </p:cNvSpPr>
          <p:nvPr>
            <p:ph type="ftr" sz="quarter" idx="11"/>
          </p:nvPr>
        </p:nvSpPr>
        <p:spPr>
          <a:ln/>
        </p:spPr>
        <p:txBody>
          <a:bodyPr/>
          <a:lstStyle>
            <a:lvl1pPr>
              <a:defRPr/>
            </a:lvl1pPr>
          </a:lstStyle>
          <a:p>
            <a:pPr>
              <a:defRPr/>
            </a:pPr>
            <a:r>
              <a:rPr lang="en-US" dirty="0"/>
              <a:t>RayD.Bollman@sasktel.net</a:t>
            </a:r>
          </a:p>
        </p:txBody>
      </p:sp>
      <p:sp>
        <p:nvSpPr>
          <p:cNvPr id="7" name="Rectangle 6">
            <a:extLst>
              <a:ext uri="{FF2B5EF4-FFF2-40B4-BE49-F238E27FC236}">
                <a16:creationId xmlns:a16="http://schemas.microsoft.com/office/drawing/2014/main" xmlns="" id="{95BF7914-8DCC-4DC4-A22B-FDB4CE895EB4}"/>
              </a:ext>
            </a:extLst>
          </p:cNvPr>
          <p:cNvSpPr>
            <a:spLocks noGrp="1" noChangeArrowheads="1"/>
          </p:cNvSpPr>
          <p:nvPr>
            <p:ph type="sldNum" sz="quarter" idx="12"/>
          </p:nvPr>
        </p:nvSpPr>
        <p:spPr>
          <a:ln/>
        </p:spPr>
        <p:txBody>
          <a:bodyPr/>
          <a:lstStyle>
            <a:lvl1pPr>
              <a:defRPr/>
            </a:lvl1pPr>
          </a:lstStyle>
          <a:p>
            <a:pPr>
              <a:defRPr/>
            </a:pPr>
            <a:fld id="{024C656A-D6F4-471F-B2EE-24768DC958B1}" type="slidenum">
              <a:rPr lang="en-US" altLang="en-US"/>
              <a:pPr>
                <a:defRPr/>
              </a:pPr>
              <a:t>‹#›</a:t>
            </a:fld>
            <a:endParaRPr lang="en-US" altLang="en-US" dirty="0"/>
          </a:p>
        </p:txBody>
      </p:sp>
    </p:spTree>
    <p:extLst>
      <p:ext uri="{BB962C8B-B14F-4D97-AF65-F5344CB8AC3E}">
        <p14:creationId xmlns:p14="http://schemas.microsoft.com/office/powerpoint/2010/main" val="2909531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93BF7374-697F-456F-AB72-A64B8BF3DAC5}"/>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a:extLst>
              <a:ext uri="{FF2B5EF4-FFF2-40B4-BE49-F238E27FC236}">
                <a16:creationId xmlns:a16="http://schemas.microsoft.com/office/drawing/2014/main" xmlns="" id="{B115C91B-55ED-427A-A938-BA9C729785CE}"/>
              </a:ext>
            </a:extLst>
          </p:cNvPr>
          <p:cNvSpPr>
            <a:spLocks noGrp="1" noChangeArrowheads="1"/>
          </p:cNvSpPr>
          <p:nvPr>
            <p:ph type="ftr" sz="quarter" idx="11"/>
          </p:nvPr>
        </p:nvSpPr>
        <p:spPr>
          <a:ln/>
        </p:spPr>
        <p:txBody>
          <a:bodyPr/>
          <a:lstStyle>
            <a:lvl1pPr>
              <a:defRPr/>
            </a:lvl1pPr>
          </a:lstStyle>
          <a:p>
            <a:pPr>
              <a:defRPr/>
            </a:pPr>
            <a:r>
              <a:rPr lang="en-US" dirty="0"/>
              <a:t>RayD.Bollman@sasktel.net</a:t>
            </a:r>
          </a:p>
        </p:txBody>
      </p:sp>
      <p:sp>
        <p:nvSpPr>
          <p:cNvPr id="7" name="Rectangle 6">
            <a:extLst>
              <a:ext uri="{FF2B5EF4-FFF2-40B4-BE49-F238E27FC236}">
                <a16:creationId xmlns:a16="http://schemas.microsoft.com/office/drawing/2014/main" xmlns="" id="{46FCC911-29B4-45A4-ACE6-498F7B5081B4}"/>
              </a:ext>
            </a:extLst>
          </p:cNvPr>
          <p:cNvSpPr>
            <a:spLocks noGrp="1" noChangeArrowheads="1"/>
          </p:cNvSpPr>
          <p:nvPr>
            <p:ph type="sldNum" sz="quarter" idx="12"/>
          </p:nvPr>
        </p:nvSpPr>
        <p:spPr>
          <a:ln/>
        </p:spPr>
        <p:txBody>
          <a:bodyPr/>
          <a:lstStyle>
            <a:lvl1pPr>
              <a:defRPr/>
            </a:lvl1pPr>
          </a:lstStyle>
          <a:p>
            <a:pPr>
              <a:defRPr/>
            </a:pPr>
            <a:fld id="{9DE5DAA0-5866-4FF3-B048-50BD42A39AA6}" type="slidenum">
              <a:rPr lang="en-US" altLang="en-US"/>
              <a:pPr>
                <a:defRPr/>
              </a:pPr>
              <a:t>‹#›</a:t>
            </a:fld>
            <a:endParaRPr lang="en-US" altLang="en-US" dirty="0"/>
          </a:p>
        </p:txBody>
      </p:sp>
    </p:spTree>
    <p:extLst>
      <p:ext uri="{BB962C8B-B14F-4D97-AF65-F5344CB8AC3E}">
        <p14:creationId xmlns:p14="http://schemas.microsoft.com/office/powerpoint/2010/main" val="3074448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8510C0D5-010B-48D6-AC6A-201E7876E69C}"/>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xmlns="" id="{DFB87C25-BDFB-4B0A-90E0-652D77AD7ED8}"/>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xmlns="" id="{C7CA3728-F5B3-40AE-A3AC-C70C23A3C8FB}"/>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pitchFamily="34" charset="0"/>
              </a:defRPr>
            </a:lvl1pPr>
          </a:lstStyle>
          <a:p>
            <a:pPr>
              <a:defRPr/>
            </a:pPr>
            <a:endParaRPr lang="en-US" dirty="0"/>
          </a:p>
        </p:txBody>
      </p:sp>
      <p:sp>
        <p:nvSpPr>
          <p:cNvPr id="1029" name="Rectangle 5">
            <a:extLst>
              <a:ext uri="{FF2B5EF4-FFF2-40B4-BE49-F238E27FC236}">
                <a16:creationId xmlns:a16="http://schemas.microsoft.com/office/drawing/2014/main" xmlns="" id="{A009A4AB-5E9C-4FC8-999D-47157759C649}"/>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defRPr>
            </a:lvl1pPr>
          </a:lstStyle>
          <a:p>
            <a:pPr>
              <a:defRPr/>
            </a:pPr>
            <a:r>
              <a:rPr lang="en-US" dirty="0"/>
              <a:t>RayD.Bollman@sasktel.net</a:t>
            </a:r>
          </a:p>
        </p:txBody>
      </p:sp>
      <p:sp>
        <p:nvSpPr>
          <p:cNvPr id="1030" name="Rectangle 6">
            <a:extLst>
              <a:ext uri="{FF2B5EF4-FFF2-40B4-BE49-F238E27FC236}">
                <a16:creationId xmlns:a16="http://schemas.microsoft.com/office/drawing/2014/main" xmlns="" id="{0368402A-9566-4088-973F-43FDBAA7003E}"/>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1469BF14-7CE3-41FD-9870-C1BB2325BB81}"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ayD.Bollman@sasktel.net"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60.xml"/><Relationship Id="rId18" Type="http://schemas.openxmlformats.org/officeDocument/2006/relationships/slide" Target="slide90.xml"/><Relationship Id="rId3" Type="http://schemas.openxmlformats.org/officeDocument/2006/relationships/slide" Target="slide4.xml"/><Relationship Id="rId7" Type="http://schemas.openxmlformats.org/officeDocument/2006/relationships/slide" Target="slide11.xml"/><Relationship Id="rId12" Type="http://schemas.openxmlformats.org/officeDocument/2006/relationships/slide" Target="slide55.xml"/><Relationship Id="rId17" Type="http://schemas.openxmlformats.org/officeDocument/2006/relationships/slide" Target="slide89.xml"/><Relationship Id="rId2" Type="http://schemas.openxmlformats.org/officeDocument/2006/relationships/slide" Target="slide3.xml"/><Relationship Id="rId16" Type="http://schemas.openxmlformats.org/officeDocument/2006/relationships/slide" Target="slide88.xml"/><Relationship Id="rId1" Type="http://schemas.openxmlformats.org/officeDocument/2006/relationships/slideLayout" Target="../slideLayouts/slideLayout1.xml"/><Relationship Id="rId6" Type="http://schemas.openxmlformats.org/officeDocument/2006/relationships/slide" Target="slide10.xml"/><Relationship Id="rId11" Type="http://schemas.openxmlformats.org/officeDocument/2006/relationships/slide" Target="slide52.xml"/><Relationship Id="rId5" Type="http://schemas.openxmlformats.org/officeDocument/2006/relationships/slide" Target="slide9.xml"/><Relationship Id="rId15" Type="http://schemas.openxmlformats.org/officeDocument/2006/relationships/slide" Target="slide85.xml"/><Relationship Id="rId10" Type="http://schemas.openxmlformats.org/officeDocument/2006/relationships/slide" Target="slide38.xml"/><Relationship Id="rId4" Type="http://schemas.openxmlformats.org/officeDocument/2006/relationships/slide" Target="slide5.xml"/><Relationship Id="rId9" Type="http://schemas.openxmlformats.org/officeDocument/2006/relationships/slide" Target="slide16.xml"/><Relationship Id="rId14" Type="http://schemas.openxmlformats.org/officeDocument/2006/relationships/slide" Target="slide67.xml"/></Relationships>
</file>

<file path=ppt/slides/_rels/slide2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8" Type="http://schemas.openxmlformats.org/officeDocument/2006/relationships/hyperlink" Target="http://www.ruralontarioinstitute.ca/file.aspx?id=26acac18-6d6e-4fc5-8be6-c16d326305fe" TargetMode="External"/><Relationship Id="rId3" Type="http://schemas.openxmlformats.org/officeDocument/2006/relationships/hyperlink" Target="http://www.ruralontarioinstitute.ca/file.aspx?id=231b5f1a-a7ca-4ddf-b69e-4034a35de640" TargetMode="External"/><Relationship Id="rId7" Type="http://schemas.openxmlformats.org/officeDocument/2006/relationships/hyperlink" Target="http://www.ruralontarioinstitute.ca/uploads/userfiles/files/Maps%20of%20Sub-provincial%20Demography%20to%20July%202015%20-%20Updated%20Feb%202016%20-%201.pdf" TargetMode="External"/><Relationship Id="rId2" Type="http://schemas.openxmlformats.org/officeDocument/2006/relationships/hyperlink" Target="https://www150.statcan.gc.ca/n1/en/catalogue/21-601-M" TargetMode="External"/><Relationship Id="rId1" Type="http://schemas.openxmlformats.org/officeDocument/2006/relationships/slideLayout" Target="../slideLayouts/slideLayout1.xml"/><Relationship Id="rId6" Type="http://schemas.openxmlformats.org/officeDocument/2006/relationships/hyperlink" Target="https://momentum.adobeconnect.com/_a832732884/p6xl84bcdbp/?launcher=false&amp;fcsContent=true&amp;pbMode=normal" TargetMode="External"/><Relationship Id="rId5" Type="http://schemas.openxmlformats.org/officeDocument/2006/relationships/hyperlink" Target="https://www.brandonu.ca/rdi/files/2014/03/Bollman-2014-RDI-Webinar-MBs-Rural-Demography-ppt.pdf" TargetMode="External"/><Relationship Id="rId4" Type="http://schemas.openxmlformats.org/officeDocument/2006/relationships/hyperlink" Target="http://crrf.ca/rural-canada-2013-an-update/" TargetMode="External"/><Relationship Id="rId9" Type="http://schemas.openxmlformats.org/officeDocument/2006/relationships/hyperlink" Target="http://www.ruralontarioinstitute.ca/uploads/userfiles/files/Rural%20Ontario%E2%80%99s%20Demography_Census%20Update%202016.pdf" TargetMode="Externa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hyperlink" Target="https://www150.statcan.gc.ca/n1/en/catalogue/45280001" TargetMode="External"/><Relationship Id="rId2" Type="http://schemas.openxmlformats.org/officeDocument/2006/relationships/hyperlink" Target="https://www.ruralontarioinstitute.ca/blog/" TargetMode="Externa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hyperlink" Target="mailto:RayD.Bollman@sasktel.net"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2" descr="C:\A Texts\Pictures\Bollman\Sunset October 2007\Sunset Oct 2007 0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Text Box 4"/>
          <p:cNvSpPr txBox="1">
            <a:spLocks noChangeArrowheads="1"/>
          </p:cNvSpPr>
          <p:nvPr/>
        </p:nvSpPr>
        <p:spPr bwMode="auto">
          <a:xfrm>
            <a:off x="130175" y="152400"/>
            <a:ext cx="8839200" cy="6586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lgn="ctr"/>
            <a:r>
              <a:rPr lang="en-US" sz="3200" b="1" dirty="0">
                <a:solidFill>
                  <a:srgbClr val="FFFF00"/>
                </a:solidFill>
              </a:rPr>
              <a:t>Employment in rural and small town areas</a:t>
            </a:r>
          </a:p>
          <a:p>
            <a:pPr algn="ctr"/>
            <a:r>
              <a:rPr lang="en-US" sz="3200" b="1" dirty="0">
                <a:solidFill>
                  <a:srgbClr val="FFFF00"/>
                </a:solidFill>
              </a:rPr>
              <a:t>in the months BCE </a:t>
            </a:r>
          </a:p>
          <a:p>
            <a:pPr algn="ctr"/>
            <a:r>
              <a:rPr lang="en-US" sz="2000" b="1" dirty="0">
                <a:solidFill>
                  <a:srgbClr val="FFFF00"/>
                </a:solidFill>
              </a:rPr>
              <a:t>(before Covid era or before coma economy) </a:t>
            </a:r>
          </a:p>
          <a:p>
            <a:pPr algn="ctr"/>
            <a:r>
              <a:rPr lang="en-US" sz="3200" b="1" dirty="0">
                <a:solidFill>
                  <a:srgbClr val="FFFF00"/>
                </a:solidFill>
              </a:rPr>
              <a:t>and in the months CE </a:t>
            </a:r>
          </a:p>
          <a:p>
            <a:pPr algn="ctr"/>
            <a:r>
              <a:rPr lang="en-US" sz="2000" b="1" dirty="0">
                <a:solidFill>
                  <a:srgbClr val="FFFF00"/>
                </a:solidFill>
              </a:rPr>
              <a:t>(Covid era or coma economy)</a:t>
            </a:r>
          </a:p>
          <a:p>
            <a:pPr algn="ctr"/>
            <a:r>
              <a:rPr lang="en-US" sz="2400" b="1" dirty="0">
                <a:solidFill>
                  <a:srgbClr val="FFFF00"/>
                </a:solidFill>
              </a:rPr>
              <a:t> </a:t>
            </a:r>
          </a:p>
          <a:p>
            <a:pPr algn="ctr"/>
            <a:r>
              <a:rPr lang="en-US" sz="2400" b="1" dirty="0">
                <a:solidFill>
                  <a:srgbClr val="FFFF00"/>
                </a:solidFill>
              </a:rPr>
              <a:t>Selected charts up to June, 2020</a:t>
            </a:r>
          </a:p>
          <a:p>
            <a:pPr algn="ctr"/>
            <a:endParaRPr lang="en-US" sz="2400" b="1" dirty="0">
              <a:solidFill>
                <a:srgbClr val="FFFF00"/>
              </a:solidFill>
            </a:endParaRPr>
          </a:p>
          <a:p>
            <a:pPr algn="ctr"/>
            <a:endParaRPr lang="en-US" sz="2400" b="1" dirty="0">
              <a:solidFill>
                <a:srgbClr val="FFFF00"/>
              </a:solidFill>
            </a:endParaRPr>
          </a:p>
          <a:p>
            <a:pPr algn="r" eaLnBrk="1" hangingPunct="1"/>
            <a:r>
              <a:rPr lang="en-US" altLang="en-US" sz="1600" b="1" dirty="0">
                <a:solidFill>
                  <a:srgbClr val="FFFF00"/>
                </a:solidFill>
              </a:rPr>
              <a:t>July 10, 2020</a:t>
            </a:r>
          </a:p>
          <a:p>
            <a:pPr algn="r" eaLnBrk="1" hangingPunct="1"/>
            <a:r>
              <a:rPr lang="en-US" altLang="en-US" sz="1600" b="1" dirty="0">
                <a:solidFill>
                  <a:srgbClr val="FFFF00"/>
                </a:solidFill>
              </a:rPr>
              <a:t>(slides 61 &amp; 62 corrected on July 16)</a:t>
            </a:r>
          </a:p>
          <a:p>
            <a:pPr algn="r" eaLnBrk="1" hangingPunct="1"/>
            <a:endParaRPr lang="en-US" altLang="en-US" sz="1600" b="1" dirty="0">
              <a:solidFill>
                <a:srgbClr val="FFFF00"/>
              </a:solidFill>
            </a:endParaRPr>
          </a:p>
          <a:p>
            <a:pPr algn="r" eaLnBrk="1" hangingPunct="1"/>
            <a:r>
              <a:rPr lang="en-US" altLang="en-US" sz="2000" b="1" dirty="0">
                <a:solidFill>
                  <a:srgbClr val="FFFF00"/>
                </a:solidFill>
              </a:rPr>
              <a:t>Ray D. Bollman</a:t>
            </a:r>
          </a:p>
          <a:p>
            <a:pPr algn="r" eaLnBrk="1" hangingPunct="1"/>
            <a:r>
              <a:rPr lang="en-US" altLang="en-US" sz="1600" b="1" dirty="0">
                <a:solidFill>
                  <a:srgbClr val="FFFF00"/>
                </a:solidFill>
                <a:hlinkClick r:id="rId3"/>
              </a:rPr>
              <a:t>RayD.Bollman@sasktel.net</a:t>
            </a:r>
            <a:endParaRPr lang="en-US" altLang="en-US" sz="1600" b="1" dirty="0">
              <a:solidFill>
                <a:srgbClr val="FFFF00"/>
              </a:solidFill>
            </a:endParaRPr>
          </a:p>
          <a:p>
            <a:pPr algn="r" eaLnBrk="1" hangingPunct="1"/>
            <a:r>
              <a:rPr lang="en-US" altLang="en-US" sz="1500" b="1" dirty="0">
                <a:solidFill>
                  <a:srgbClr val="FFFF00"/>
                </a:solidFill>
              </a:rPr>
              <a:t>Research Associate, Rural Development Institute, </a:t>
            </a:r>
          </a:p>
          <a:p>
            <a:pPr algn="r" eaLnBrk="1" hangingPunct="1"/>
            <a:r>
              <a:rPr lang="en-US" altLang="en-US" sz="1500" b="1" dirty="0">
                <a:solidFill>
                  <a:srgbClr val="FFFF00"/>
                </a:solidFill>
              </a:rPr>
              <a:t>Brandon University</a:t>
            </a:r>
          </a:p>
          <a:p>
            <a:pPr algn="r" eaLnBrk="1" hangingPunct="1"/>
            <a:r>
              <a:rPr lang="en-US" sz="1500" b="1" dirty="0">
                <a:solidFill>
                  <a:srgbClr val="FFFF00"/>
                </a:solidFill>
              </a:rPr>
              <a:t>Professional Associate, Leslie Harris Centre of Regional Policy and Development, </a:t>
            </a:r>
          </a:p>
          <a:p>
            <a:pPr algn="r" eaLnBrk="1" hangingPunct="1"/>
            <a:r>
              <a:rPr lang="en-US" sz="1500" b="1" dirty="0">
                <a:solidFill>
                  <a:srgbClr val="FFFF00"/>
                </a:solidFill>
              </a:rPr>
              <a:t>Memorial </a:t>
            </a:r>
            <a:r>
              <a:rPr lang="en-US" sz="1500" b="1" i="0" dirty="0">
                <a:solidFill>
                  <a:srgbClr val="FFFF00"/>
                </a:solidFill>
              </a:rPr>
              <a:t>University</a:t>
            </a:r>
          </a:p>
          <a:p>
            <a:pPr algn="r" eaLnBrk="1" hangingPunct="1"/>
            <a:r>
              <a:rPr lang="en-US" sz="1500" b="1" i="0" dirty="0">
                <a:solidFill>
                  <a:srgbClr val="FFFF00"/>
                </a:solidFill>
              </a:rPr>
              <a:t> Research Associate, Rural Futures Research Centre, </a:t>
            </a:r>
          </a:p>
          <a:p>
            <a:pPr algn="r" eaLnBrk="1" hangingPunct="1"/>
            <a:r>
              <a:rPr lang="en-US" sz="1500" b="1" i="0" dirty="0">
                <a:solidFill>
                  <a:srgbClr val="FFFF00"/>
                </a:solidFill>
              </a:rPr>
              <a:t>Dalhousie University</a:t>
            </a:r>
            <a:r>
              <a:rPr lang="en-US" b="1" i="0" dirty="0">
                <a:solidFill>
                  <a:srgbClr val="FFFF00"/>
                </a:solidFill>
              </a:rPr>
              <a:t/>
            </a:r>
            <a:br>
              <a:rPr lang="en-US" b="1" i="0" dirty="0">
                <a:solidFill>
                  <a:srgbClr val="FFFF00"/>
                </a:solidFill>
              </a:rPr>
            </a:br>
            <a:endParaRPr lang="en-US" altLang="en-US" sz="1600" b="1" i="0" dirty="0">
              <a:solidFill>
                <a:srgbClr val="FFFF00"/>
              </a:solidFill>
            </a:endParaRPr>
          </a:p>
        </p:txBody>
      </p:sp>
    </p:spTree>
    <p:extLst>
      <p:ext uri="{BB962C8B-B14F-4D97-AF65-F5344CB8AC3E}">
        <p14:creationId xmlns:p14="http://schemas.microsoft.com/office/powerpoint/2010/main" val="442137012"/>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xmlns=""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xmlns=""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10</a:t>
            </a:fld>
            <a:endParaRPr lang="en-US" altLang="en-US" sz="1400" dirty="0"/>
          </a:p>
        </p:txBody>
      </p:sp>
      <p:sp>
        <p:nvSpPr>
          <p:cNvPr id="2" name="TextBox 1">
            <a:extLst>
              <a:ext uri="{FF2B5EF4-FFF2-40B4-BE49-F238E27FC236}">
                <a16:creationId xmlns:a16="http://schemas.microsoft.com/office/drawing/2014/main" xmlns="" id="{E22AEA0F-6E33-4504-B774-9331B6D7A404}"/>
              </a:ext>
            </a:extLst>
          </p:cNvPr>
          <p:cNvSpPr txBox="1"/>
          <p:nvPr/>
        </p:nvSpPr>
        <p:spPr>
          <a:xfrm>
            <a:off x="457200" y="122237"/>
            <a:ext cx="8001000" cy="6863417"/>
          </a:xfrm>
          <a:prstGeom prst="rect">
            <a:avLst/>
          </a:prstGeom>
          <a:noFill/>
        </p:spPr>
        <p:txBody>
          <a:bodyPr wrap="square" rtlCol="0">
            <a:spAutoFit/>
          </a:bodyPr>
          <a:lstStyle/>
          <a:p>
            <a:pPr algn="ctr"/>
            <a:r>
              <a:rPr lang="en-US" sz="2400" b="1" dirty="0">
                <a:solidFill>
                  <a:srgbClr val="FF0000"/>
                </a:solidFill>
              </a:rPr>
              <a:t>COVID-19 Impact: </a:t>
            </a:r>
          </a:p>
          <a:p>
            <a:pPr algn="ctr"/>
            <a:r>
              <a:rPr lang="en-US" sz="2400" b="1" dirty="0">
                <a:solidFill>
                  <a:srgbClr val="FF0000"/>
                </a:solidFill>
              </a:rPr>
              <a:t>Gap in number employed: </a:t>
            </a:r>
            <a:r>
              <a:rPr lang="en-US" sz="2400" b="1" dirty="0">
                <a:solidFill>
                  <a:srgbClr val="7030A0"/>
                </a:solidFill>
              </a:rPr>
              <a:t>Canada overall</a:t>
            </a:r>
          </a:p>
          <a:p>
            <a:pPr algn="ctr"/>
            <a:r>
              <a:rPr lang="en-US" sz="2400" b="1" dirty="0">
                <a:solidFill>
                  <a:srgbClr val="FF0000"/>
                </a:solidFill>
              </a:rPr>
              <a:t>compared to same month in previous year</a:t>
            </a:r>
            <a:r>
              <a:rPr lang="en-US" sz="2400" b="1" dirty="0">
                <a:solidFill>
                  <a:srgbClr val="7030A0"/>
                </a:solidFill>
              </a:rPr>
              <a:t> </a:t>
            </a:r>
          </a:p>
          <a:p>
            <a:pPr algn="ctr"/>
            <a:r>
              <a:rPr lang="en-US" sz="2400" b="1" dirty="0"/>
              <a:t>in</a:t>
            </a:r>
          </a:p>
          <a:p>
            <a:pPr algn="ctr"/>
            <a:r>
              <a:rPr lang="en-US" sz="2000" b="1" dirty="0"/>
              <a:t>LUC: Larger urban centres and RST: Rural and small town areas</a:t>
            </a:r>
          </a:p>
          <a:p>
            <a:pPr algn="ctr"/>
            <a:endParaRPr lang="en-US" sz="500" b="1" dirty="0"/>
          </a:p>
          <a:p>
            <a:pPr marL="285750" indent="-285750">
              <a:buFont typeface="Arial" panose="020B0604020202020204" pitchFamily="34" charset="0"/>
              <a:buChar char="•"/>
            </a:pPr>
            <a:r>
              <a:rPr lang="en-US" b="1" dirty="0"/>
              <a:t>Change in number employed (,000):</a:t>
            </a:r>
          </a:p>
          <a:p>
            <a:pPr marL="285750" indent="-285750">
              <a:buFont typeface="Arial" panose="020B0604020202020204" pitchFamily="34" charset="0"/>
              <a:buChar char="•"/>
            </a:pPr>
            <a:endParaRPr lang="en-US" sz="500" b="1" dirty="0"/>
          </a:p>
          <a:p>
            <a:pPr marL="742950" lvl="1" indent="-285750">
              <a:buFont typeface="Arial" panose="020B0604020202020204" pitchFamily="34" charset="0"/>
              <a:buChar char="•"/>
            </a:pPr>
            <a:r>
              <a:rPr lang="en-US" b="1" dirty="0"/>
              <a:t>Mar 2019 to Mar 2020 in LUC =     -703</a:t>
            </a:r>
          </a:p>
          <a:p>
            <a:pPr marL="742950" lvl="1" indent="-285750">
              <a:buFont typeface="Arial" panose="020B0604020202020204" pitchFamily="34" charset="0"/>
              <a:buChar char="•"/>
            </a:pPr>
            <a:r>
              <a:rPr lang="en-US" b="1" dirty="0"/>
              <a:t>Apr 2019 to  Apr 2020 in LUC =  -2,436</a:t>
            </a:r>
          </a:p>
          <a:p>
            <a:pPr marL="742950" lvl="1" indent="-285750">
              <a:buFont typeface="Arial" panose="020B0604020202020204" pitchFamily="34" charset="0"/>
              <a:buChar char="•"/>
            </a:pPr>
            <a:r>
              <a:rPr lang="en-US" b="1" dirty="0"/>
              <a:t>May 2019 to May 2020 in LUC = -2,245</a:t>
            </a:r>
          </a:p>
          <a:p>
            <a:pPr marL="742950" lvl="1" indent="-285750">
              <a:buFont typeface="Arial" panose="020B0604020202020204" pitchFamily="34" charset="0"/>
              <a:buChar char="•"/>
            </a:pPr>
            <a:r>
              <a:rPr lang="en-US" b="1" dirty="0"/>
              <a:t>Jun 2019 to  Jun 2020 in LUC = -1,374</a:t>
            </a:r>
          </a:p>
          <a:p>
            <a:pPr marL="742950" lvl="1" indent="-285750">
              <a:buFont typeface="Arial" panose="020B0604020202020204" pitchFamily="34" charset="0"/>
              <a:buChar char="•"/>
            </a:pPr>
            <a:endParaRPr lang="en-US" sz="500" b="1" dirty="0"/>
          </a:p>
          <a:p>
            <a:pPr marL="742950" lvl="1" indent="-285750">
              <a:buFont typeface="Arial" panose="020B0604020202020204" pitchFamily="34" charset="0"/>
              <a:buChar char="•"/>
            </a:pPr>
            <a:endParaRPr lang="en-US" sz="800" b="1" dirty="0"/>
          </a:p>
          <a:p>
            <a:pPr marL="742950" lvl="1" indent="-285750">
              <a:buFont typeface="Arial" panose="020B0604020202020204" pitchFamily="34" charset="0"/>
              <a:buChar char="•"/>
            </a:pPr>
            <a:r>
              <a:rPr lang="en-US" b="1" dirty="0"/>
              <a:t>Mar 2019 to Mar 2020 in RST =   -105</a:t>
            </a:r>
          </a:p>
          <a:p>
            <a:pPr marL="742950" lvl="1" indent="-285750">
              <a:buFont typeface="Arial" panose="020B0604020202020204" pitchFamily="34" charset="0"/>
              <a:buChar char="•"/>
            </a:pPr>
            <a:r>
              <a:rPr lang="en-US" b="1" dirty="0"/>
              <a:t>Apr 2019 to  Apr 2020 in RST =   -405</a:t>
            </a:r>
          </a:p>
          <a:p>
            <a:pPr marL="742950" lvl="1" indent="-285750">
              <a:buFont typeface="Arial" panose="020B0604020202020204" pitchFamily="34" charset="0"/>
              <a:buChar char="•"/>
            </a:pPr>
            <a:r>
              <a:rPr lang="en-US" b="1" dirty="0"/>
              <a:t>May 2019 to May 2020 in RST =  -362</a:t>
            </a:r>
          </a:p>
          <a:p>
            <a:pPr marL="742950" lvl="1" indent="-285750">
              <a:buFont typeface="Arial" panose="020B0604020202020204" pitchFamily="34" charset="0"/>
              <a:buChar char="•"/>
            </a:pPr>
            <a:r>
              <a:rPr lang="en-US" b="1" dirty="0"/>
              <a:t>Jun  2019 to Jun 2020 in RST =  -241</a:t>
            </a:r>
          </a:p>
          <a:p>
            <a:pPr marL="742950" lvl="1"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b="1" dirty="0"/>
              <a:t>Thus, the COVID-19 impact, or gap (relative to the level of employment in the same month in 2019) has been lessening in each month since April.</a:t>
            </a:r>
          </a:p>
          <a:p>
            <a:endParaRPr lang="en-US" sz="500" dirty="0"/>
          </a:p>
          <a:p>
            <a:pPr marL="285750" indent="-285750">
              <a:buFont typeface="Arial" panose="020B0604020202020204" pitchFamily="34" charset="0"/>
              <a:buChar char="•"/>
            </a:pPr>
            <a:r>
              <a:rPr lang="en-US" sz="1000" dirty="0"/>
              <a:t>Details of number employed by industry sector are in slides 13-14-15, details on percent change in number employed by industry sector are in slides 35-36-37, details by province are in slide 51 and details by age and sex are in slide 66.</a:t>
            </a:r>
            <a:endParaRPr lang="en-US" b="1" dirty="0"/>
          </a:p>
          <a:p>
            <a:pPr marL="742950" lvl="1" indent="-285750">
              <a:buFont typeface="Arial" panose="020B0604020202020204" pitchFamily="34" charset="0"/>
              <a:buChar char="•"/>
            </a:pPr>
            <a:endParaRPr lang="en-US" b="1" dirty="0"/>
          </a:p>
          <a:p>
            <a:pPr marL="742950" lvl="1" indent="-285750">
              <a:buFont typeface="Arial" panose="020B0604020202020204" pitchFamily="34" charset="0"/>
              <a:buChar char="•"/>
            </a:pPr>
            <a:endParaRPr lang="en-US" b="1" dirty="0"/>
          </a:p>
        </p:txBody>
      </p:sp>
    </p:spTree>
    <p:extLst>
      <p:ext uri="{BB962C8B-B14F-4D97-AF65-F5344CB8AC3E}">
        <p14:creationId xmlns:p14="http://schemas.microsoft.com/office/powerpoint/2010/main" val="305266851"/>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xmlns=""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xmlns=""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11</a:t>
            </a:fld>
            <a:endParaRPr lang="en-US" altLang="en-US" sz="1400" dirty="0"/>
          </a:p>
        </p:txBody>
      </p:sp>
      <p:sp>
        <p:nvSpPr>
          <p:cNvPr id="2" name="TextBox 1">
            <a:extLst>
              <a:ext uri="{FF2B5EF4-FFF2-40B4-BE49-F238E27FC236}">
                <a16:creationId xmlns:a16="http://schemas.microsoft.com/office/drawing/2014/main" xmlns="" id="{E22AEA0F-6E33-4504-B774-9331B6D7A404}"/>
              </a:ext>
            </a:extLst>
          </p:cNvPr>
          <p:cNvSpPr txBox="1"/>
          <p:nvPr/>
        </p:nvSpPr>
        <p:spPr>
          <a:xfrm>
            <a:off x="457200" y="122237"/>
            <a:ext cx="8001000" cy="10772180"/>
          </a:xfrm>
          <a:prstGeom prst="rect">
            <a:avLst/>
          </a:prstGeom>
          <a:noFill/>
        </p:spPr>
        <p:txBody>
          <a:bodyPr wrap="square" rtlCol="0">
            <a:spAutoFit/>
          </a:bodyPr>
          <a:lstStyle/>
          <a:p>
            <a:pPr algn="ctr"/>
            <a:r>
              <a:rPr lang="en-US" sz="2400" b="1" dirty="0">
                <a:solidFill>
                  <a:srgbClr val="FF0000"/>
                </a:solidFill>
              </a:rPr>
              <a:t>COVID-19 Impact: </a:t>
            </a:r>
          </a:p>
          <a:p>
            <a:pPr algn="ctr"/>
            <a:r>
              <a:rPr lang="en-US" sz="2400" b="1" dirty="0">
                <a:solidFill>
                  <a:srgbClr val="FF0000"/>
                </a:solidFill>
              </a:rPr>
              <a:t>Gap in number employed: </a:t>
            </a:r>
            <a:r>
              <a:rPr lang="en-US" sz="2400" b="1" dirty="0">
                <a:solidFill>
                  <a:srgbClr val="7030A0"/>
                </a:solidFill>
              </a:rPr>
              <a:t>By industry sector</a:t>
            </a:r>
          </a:p>
          <a:p>
            <a:pPr algn="ctr"/>
            <a:r>
              <a:rPr lang="en-US" sz="2400" b="1" dirty="0">
                <a:solidFill>
                  <a:srgbClr val="FF0000"/>
                </a:solidFill>
              </a:rPr>
              <a:t>compared to same month in previous year</a:t>
            </a:r>
            <a:r>
              <a:rPr lang="en-US" sz="2400" b="1" dirty="0">
                <a:solidFill>
                  <a:srgbClr val="7030A0"/>
                </a:solidFill>
              </a:rPr>
              <a:t> </a:t>
            </a:r>
          </a:p>
          <a:p>
            <a:pPr algn="ctr"/>
            <a:r>
              <a:rPr lang="en-US" sz="2400" b="1" dirty="0"/>
              <a:t>in</a:t>
            </a:r>
          </a:p>
          <a:p>
            <a:pPr algn="ctr"/>
            <a:r>
              <a:rPr lang="en-US" sz="2000" b="1" dirty="0"/>
              <a:t>LUC: Larger urban centres and RST: Rural and small town areas</a:t>
            </a:r>
          </a:p>
          <a:p>
            <a:pPr algn="ctr"/>
            <a:endParaRPr lang="en-US" sz="2000" b="1" dirty="0"/>
          </a:p>
          <a:p>
            <a:r>
              <a:rPr lang="en-US" sz="2000" b="1" dirty="0"/>
              <a:t>In RST areas in June, 2020, the three industry sectors with the largest COVID-19 impact (or gap) on the number employed, relative to June, 2019, were:</a:t>
            </a:r>
          </a:p>
          <a:p>
            <a:endParaRPr lang="en-US" sz="2000" b="1" dirty="0"/>
          </a:p>
          <a:p>
            <a:pPr marL="457200" indent="-457200">
              <a:buFontTx/>
              <a:buAutoNum type="arabicPeriod"/>
            </a:pPr>
            <a:r>
              <a:rPr lang="en-US" sz="2000" b="1" dirty="0"/>
              <a:t>-44 thousand jobs: retail and wholesale trade</a:t>
            </a:r>
          </a:p>
          <a:p>
            <a:pPr marL="457200" indent="-457200">
              <a:buAutoNum type="arabicPeriod"/>
            </a:pPr>
            <a:r>
              <a:rPr lang="en-US" sz="2000" b="1" dirty="0"/>
              <a:t>-35 thousand jobs: accommodation and food services</a:t>
            </a:r>
          </a:p>
          <a:p>
            <a:pPr marL="457200" indent="-457200">
              <a:buAutoNum type="arabicPeriod"/>
            </a:pPr>
            <a:r>
              <a:rPr lang="en-US" sz="2000" b="1" dirty="0"/>
              <a:t>-29 thousand jobs: forestry, fishing, mining, oil and gas*</a:t>
            </a:r>
          </a:p>
          <a:p>
            <a:pPr marL="457200" indent="-457200">
              <a:buAutoNum type="arabicPeriod"/>
            </a:pPr>
            <a:endParaRPr lang="en-US" sz="2000" b="1" dirty="0"/>
          </a:p>
          <a:p>
            <a:r>
              <a:rPr lang="en-US" sz="1600" dirty="0"/>
              <a:t>* Note that the forestry, fishing, mining, oil and gas sector was experiencing job losses before COVID-19: see the section below entitled:</a:t>
            </a:r>
          </a:p>
          <a:p>
            <a:r>
              <a:rPr lang="en-US" sz="1600" dirty="0"/>
              <a:t>	“F. Context (a) Recent employment trend by industry”</a:t>
            </a:r>
          </a:p>
          <a:p>
            <a:endParaRPr lang="en-US" sz="1600" dirty="0"/>
          </a:p>
          <a:p>
            <a:pPr algn="ctr"/>
            <a:endParaRPr lang="en-US" sz="2000" b="1" dirty="0"/>
          </a:p>
          <a:p>
            <a:pPr lvl="1"/>
            <a:endParaRPr lang="en-US" sz="1400" dirty="0"/>
          </a:p>
          <a:p>
            <a:pPr lvl="1"/>
            <a:endParaRPr lang="en-US" sz="1400" dirty="0"/>
          </a:p>
          <a:p>
            <a:pPr lvl="1"/>
            <a:endParaRPr lang="en-US" sz="1400" dirty="0"/>
          </a:p>
          <a:p>
            <a:pPr lvl="1"/>
            <a:endParaRPr lang="en-US" sz="1400" dirty="0"/>
          </a:p>
          <a:p>
            <a:pPr lvl="1"/>
            <a:endParaRPr lang="en-US" sz="1400" dirty="0"/>
          </a:p>
          <a:p>
            <a:pPr lvl="1"/>
            <a:endParaRPr lang="en-US" sz="1400" dirty="0"/>
          </a:p>
          <a:p>
            <a:pPr lvl="1"/>
            <a:endParaRPr lang="en-US" sz="1400" dirty="0"/>
          </a:p>
          <a:p>
            <a:pPr lvl="1"/>
            <a:endParaRPr lang="en-US" sz="1400" dirty="0"/>
          </a:p>
          <a:p>
            <a:pPr lvl="1"/>
            <a:endParaRPr lang="en-US" sz="1400" dirty="0"/>
          </a:p>
          <a:p>
            <a:pPr lvl="1"/>
            <a:endParaRPr lang="en-US" sz="1400" dirty="0"/>
          </a:p>
          <a:p>
            <a:pPr lvl="1"/>
            <a:endParaRPr lang="en-US" sz="1400" dirty="0"/>
          </a:p>
          <a:p>
            <a:pPr lvl="1"/>
            <a:endParaRPr lang="en-US" sz="1400" dirty="0"/>
          </a:p>
          <a:p>
            <a:pPr lvl="1"/>
            <a:endParaRPr lang="en-US" sz="1400" dirty="0"/>
          </a:p>
          <a:p>
            <a:pPr lvl="1"/>
            <a:endParaRPr lang="en-US" sz="1400" dirty="0"/>
          </a:p>
          <a:p>
            <a:pPr marL="742950" lvl="1" indent="-285750">
              <a:buFont typeface="Arial" panose="020B0604020202020204" pitchFamily="34" charset="0"/>
              <a:buChar char="•"/>
            </a:pPr>
            <a:r>
              <a:rPr lang="en-US" sz="1400" dirty="0"/>
              <a:t>Details by industry sector are in the table in slides xx to xx and details by province are the table in slides xx to xx.</a:t>
            </a:r>
          </a:p>
          <a:p>
            <a:pPr marL="742950" lvl="1" indent="-285750">
              <a:buFont typeface="Arial" panose="020B0604020202020204" pitchFamily="34" charset="0"/>
              <a:buChar char="•"/>
            </a:pPr>
            <a:endParaRPr lang="en-US" b="1" dirty="0"/>
          </a:p>
          <a:p>
            <a:pPr marL="742950" lvl="1" indent="-285750">
              <a:buFont typeface="Arial" panose="020B0604020202020204" pitchFamily="34" charset="0"/>
              <a:buChar char="•"/>
            </a:pPr>
            <a:endParaRPr lang="en-US" b="1" dirty="0">
              <a:solidFill>
                <a:srgbClr val="FF0000"/>
              </a:solidFill>
            </a:endParaRPr>
          </a:p>
          <a:p>
            <a:pPr marL="742950" lvl="1" indent="-285750">
              <a:buFont typeface="Arial" panose="020B0604020202020204" pitchFamily="34" charset="0"/>
              <a:buChar char="•"/>
            </a:pPr>
            <a:endParaRPr lang="en-US" b="1" dirty="0"/>
          </a:p>
          <a:p>
            <a:pPr marL="742950" lvl="1" indent="-285750">
              <a:buFont typeface="Arial" panose="020B0604020202020204" pitchFamily="34" charset="0"/>
              <a:buChar char="•"/>
            </a:pPr>
            <a:endParaRPr lang="en-US" b="1" dirty="0"/>
          </a:p>
          <a:p>
            <a:pPr marL="742950" lvl="1" indent="-285750">
              <a:buFont typeface="Arial" panose="020B0604020202020204" pitchFamily="34" charset="0"/>
              <a:buChar char="•"/>
            </a:pPr>
            <a:endParaRPr lang="en-US" b="1" dirty="0"/>
          </a:p>
        </p:txBody>
      </p:sp>
    </p:spTree>
    <p:extLst>
      <p:ext uri="{BB962C8B-B14F-4D97-AF65-F5344CB8AC3E}">
        <p14:creationId xmlns:p14="http://schemas.microsoft.com/office/powerpoint/2010/main" val="3495475070"/>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xmlns=""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xmlns=""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12</a:t>
            </a:fld>
            <a:endParaRPr lang="en-US" altLang="en-US" sz="1400" dirty="0"/>
          </a:p>
        </p:txBody>
      </p:sp>
      <p:pic>
        <p:nvPicPr>
          <p:cNvPr id="7" name="Picture 6">
            <a:extLst>
              <a:ext uri="{FF2B5EF4-FFF2-40B4-BE49-F238E27FC236}">
                <a16:creationId xmlns:a16="http://schemas.microsoft.com/office/drawing/2014/main" xmlns="" id="{5EB32CE3-9D3A-4A24-82DC-AEF1F9586280}"/>
              </a:ext>
            </a:extLst>
          </p:cNvPr>
          <p:cNvPicPr>
            <a:picLocks noChangeAspect="1"/>
          </p:cNvPicPr>
          <p:nvPr/>
        </p:nvPicPr>
        <p:blipFill>
          <a:blip r:embed="rId2"/>
          <a:stretch>
            <a:fillRect/>
          </a:stretch>
        </p:blipFill>
        <p:spPr>
          <a:xfrm>
            <a:off x="293420" y="228599"/>
            <a:ext cx="8545779" cy="6194425"/>
          </a:xfrm>
          <a:prstGeom prst="rect">
            <a:avLst/>
          </a:prstGeom>
        </p:spPr>
      </p:pic>
    </p:spTree>
    <p:extLst>
      <p:ext uri="{BB962C8B-B14F-4D97-AF65-F5344CB8AC3E}">
        <p14:creationId xmlns:p14="http://schemas.microsoft.com/office/powerpoint/2010/main" val="231440924"/>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xmlns=""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xmlns=""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13</a:t>
            </a:fld>
            <a:endParaRPr lang="en-US" altLang="en-US" sz="1400" dirty="0"/>
          </a:p>
        </p:txBody>
      </p:sp>
      <p:pic>
        <p:nvPicPr>
          <p:cNvPr id="4" name="Picture 3">
            <a:extLst>
              <a:ext uri="{FF2B5EF4-FFF2-40B4-BE49-F238E27FC236}">
                <a16:creationId xmlns:a16="http://schemas.microsoft.com/office/drawing/2014/main" xmlns="" id="{B9167912-23D2-4E06-B1F5-D2BCB260DF60}"/>
              </a:ext>
            </a:extLst>
          </p:cNvPr>
          <p:cNvPicPr>
            <a:picLocks noChangeAspect="1"/>
          </p:cNvPicPr>
          <p:nvPr/>
        </p:nvPicPr>
        <p:blipFill>
          <a:blip r:embed="rId2"/>
          <a:stretch>
            <a:fillRect/>
          </a:stretch>
        </p:blipFill>
        <p:spPr>
          <a:xfrm>
            <a:off x="342900" y="228600"/>
            <a:ext cx="8458200" cy="5915025"/>
          </a:xfrm>
          <a:prstGeom prst="rect">
            <a:avLst/>
          </a:prstGeom>
        </p:spPr>
      </p:pic>
    </p:spTree>
    <p:extLst>
      <p:ext uri="{BB962C8B-B14F-4D97-AF65-F5344CB8AC3E}">
        <p14:creationId xmlns:p14="http://schemas.microsoft.com/office/powerpoint/2010/main" val="709770810"/>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xmlns=""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xmlns=""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14</a:t>
            </a:fld>
            <a:endParaRPr lang="en-US" altLang="en-US" sz="1400" dirty="0"/>
          </a:p>
        </p:txBody>
      </p:sp>
      <p:pic>
        <p:nvPicPr>
          <p:cNvPr id="2" name="Picture 1">
            <a:extLst>
              <a:ext uri="{FF2B5EF4-FFF2-40B4-BE49-F238E27FC236}">
                <a16:creationId xmlns:a16="http://schemas.microsoft.com/office/drawing/2014/main" xmlns="" id="{76F5B161-17B3-4316-A862-03520BD80836}"/>
              </a:ext>
            </a:extLst>
          </p:cNvPr>
          <p:cNvPicPr>
            <a:picLocks noChangeAspect="1"/>
          </p:cNvPicPr>
          <p:nvPr/>
        </p:nvPicPr>
        <p:blipFill>
          <a:blip r:embed="rId2"/>
          <a:stretch>
            <a:fillRect/>
          </a:stretch>
        </p:blipFill>
        <p:spPr>
          <a:xfrm>
            <a:off x="342900" y="228600"/>
            <a:ext cx="8458200" cy="5829300"/>
          </a:xfrm>
          <a:prstGeom prst="rect">
            <a:avLst/>
          </a:prstGeom>
        </p:spPr>
      </p:pic>
    </p:spTree>
    <p:extLst>
      <p:ext uri="{BB962C8B-B14F-4D97-AF65-F5344CB8AC3E}">
        <p14:creationId xmlns:p14="http://schemas.microsoft.com/office/powerpoint/2010/main" val="3608486666"/>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xmlns=""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xmlns=""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15</a:t>
            </a:fld>
            <a:endParaRPr lang="en-US" altLang="en-US" sz="1400" dirty="0"/>
          </a:p>
        </p:txBody>
      </p:sp>
      <p:pic>
        <p:nvPicPr>
          <p:cNvPr id="2" name="Picture 1">
            <a:extLst>
              <a:ext uri="{FF2B5EF4-FFF2-40B4-BE49-F238E27FC236}">
                <a16:creationId xmlns:a16="http://schemas.microsoft.com/office/drawing/2014/main" xmlns="" id="{01EB79F4-0C66-4727-AF3D-8D2EE0D7731F}"/>
              </a:ext>
            </a:extLst>
          </p:cNvPr>
          <p:cNvPicPr>
            <a:picLocks noChangeAspect="1"/>
          </p:cNvPicPr>
          <p:nvPr/>
        </p:nvPicPr>
        <p:blipFill>
          <a:blip r:embed="rId2"/>
          <a:stretch>
            <a:fillRect/>
          </a:stretch>
        </p:blipFill>
        <p:spPr>
          <a:xfrm>
            <a:off x="342900" y="228600"/>
            <a:ext cx="8458200" cy="5848350"/>
          </a:xfrm>
          <a:prstGeom prst="rect">
            <a:avLst/>
          </a:prstGeom>
        </p:spPr>
      </p:pic>
    </p:spTree>
    <p:extLst>
      <p:ext uri="{BB962C8B-B14F-4D97-AF65-F5344CB8AC3E}">
        <p14:creationId xmlns:p14="http://schemas.microsoft.com/office/powerpoint/2010/main" val="1296987615"/>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xmlns=""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xmlns=""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16</a:t>
            </a:fld>
            <a:endParaRPr lang="en-US" altLang="en-US" sz="1400" dirty="0"/>
          </a:p>
        </p:txBody>
      </p:sp>
      <p:sp>
        <p:nvSpPr>
          <p:cNvPr id="2" name="TextBox 1">
            <a:extLst>
              <a:ext uri="{FF2B5EF4-FFF2-40B4-BE49-F238E27FC236}">
                <a16:creationId xmlns:a16="http://schemas.microsoft.com/office/drawing/2014/main" xmlns="" id="{E22AEA0F-6E33-4504-B774-9331B6D7A404}"/>
              </a:ext>
            </a:extLst>
          </p:cNvPr>
          <p:cNvSpPr txBox="1"/>
          <p:nvPr/>
        </p:nvSpPr>
        <p:spPr>
          <a:xfrm>
            <a:off x="457200" y="122237"/>
            <a:ext cx="8001000" cy="5924699"/>
          </a:xfrm>
          <a:prstGeom prst="rect">
            <a:avLst/>
          </a:prstGeom>
          <a:noFill/>
        </p:spPr>
        <p:txBody>
          <a:bodyPr wrap="square" rtlCol="0">
            <a:spAutoFit/>
          </a:bodyPr>
          <a:lstStyle/>
          <a:p>
            <a:pPr algn="ctr"/>
            <a:r>
              <a:rPr lang="en-US" sz="2400" b="1" dirty="0">
                <a:solidFill>
                  <a:srgbClr val="FF0000"/>
                </a:solidFill>
              </a:rPr>
              <a:t>COVID-19 Impact: </a:t>
            </a:r>
          </a:p>
          <a:p>
            <a:pPr algn="ctr"/>
            <a:r>
              <a:rPr lang="en-US" sz="2400" b="1" dirty="0">
                <a:solidFill>
                  <a:srgbClr val="FF0000"/>
                </a:solidFill>
              </a:rPr>
              <a:t>Gap in PERCENT employed: </a:t>
            </a:r>
            <a:r>
              <a:rPr lang="en-US" sz="2400" b="1" dirty="0">
                <a:solidFill>
                  <a:srgbClr val="7030A0"/>
                </a:solidFill>
              </a:rPr>
              <a:t>By industry sector</a:t>
            </a:r>
          </a:p>
          <a:p>
            <a:pPr algn="ctr"/>
            <a:r>
              <a:rPr lang="en-US" sz="2400" b="1" dirty="0">
                <a:solidFill>
                  <a:srgbClr val="FF0000"/>
                </a:solidFill>
              </a:rPr>
              <a:t>compared to same month in previous year</a:t>
            </a:r>
            <a:r>
              <a:rPr lang="en-US" sz="2400" b="1" dirty="0">
                <a:solidFill>
                  <a:srgbClr val="7030A0"/>
                </a:solidFill>
              </a:rPr>
              <a:t> </a:t>
            </a:r>
          </a:p>
          <a:p>
            <a:pPr algn="ctr"/>
            <a:r>
              <a:rPr lang="en-US" sz="2400" b="1" dirty="0"/>
              <a:t>in</a:t>
            </a:r>
          </a:p>
          <a:p>
            <a:pPr algn="ctr"/>
            <a:r>
              <a:rPr lang="en-US" sz="2000" b="1" dirty="0"/>
              <a:t>LUC: Larger urban centres and RST: Rural and small town areas</a:t>
            </a:r>
          </a:p>
          <a:p>
            <a:pPr algn="ctr"/>
            <a:endParaRPr lang="en-US" sz="500" b="1" dirty="0"/>
          </a:p>
          <a:p>
            <a:pPr marL="742950" lvl="1"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b="1" dirty="0"/>
              <a:t>In RST areas in June, 2020, the industry sectors with the largest PERCENT difference in employment, compared to June, 2019, were:</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1. -30.7% : utilities* </a:t>
            </a:r>
          </a:p>
          <a:p>
            <a:pPr marL="285750" indent="-285750">
              <a:buFont typeface="Arial" panose="020B0604020202020204" pitchFamily="34" charset="0"/>
              <a:buChar char="•"/>
            </a:pPr>
            <a:r>
              <a:rPr lang="en-US" b="1" dirty="0"/>
              <a:t>2. -24.7% : information, culture and recreation</a:t>
            </a:r>
          </a:p>
          <a:p>
            <a:pPr marL="285750" indent="-285750">
              <a:buFont typeface="Arial" panose="020B0604020202020204" pitchFamily="34" charset="0"/>
              <a:buChar char="•"/>
            </a:pPr>
            <a:r>
              <a:rPr lang="en-US" b="1" dirty="0"/>
              <a:t>3. -23.9% : accommodation and food services</a:t>
            </a:r>
          </a:p>
          <a:p>
            <a:pPr marL="285750" indent="-285750">
              <a:buFont typeface="Arial" panose="020B0604020202020204" pitchFamily="34" charset="0"/>
              <a:buChar char="•"/>
            </a:pPr>
            <a:r>
              <a:rPr lang="en-US" b="1" dirty="0"/>
              <a:t>4. -23.0% : forestry, fishing, mining, oil and gas*</a:t>
            </a:r>
          </a:p>
          <a:p>
            <a:pPr marL="285750" indent="-285750">
              <a:buFont typeface="Arial" panose="020B0604020202020204" pitchFamily="34" charset="0"/>
              <a:buChar char="•"/>
            </a:pPr>
            <a:endParaRPr lang="en-US" b="1" dirty="0"/>
          </a:p>
          <a:p>
            <a:r>
              <a:rPr lang="en-US" sz="1600" dirty="0"/>
              <a:t>* These two sectors experienced employment declines before the arrival of COVID-19. See the monthly data in the section below entitled:</a:t>
            </a:r>
          </a:p>
          <a:p>
            <a:pPr marL="742950" lvl="1" indent="-285750">
              <a:buFont typeface="Arial" panose="020B0604020202020204" pitchFamily="34" charset="0"/>
              <a:buChar char="•"/>
            </a:pPr>
            <a:r>
              <a:rPr lang="en-US" sz="1600" dirty="0"/>
              <a:t> “F. Context: (a) Recent employment trends by industry.”</a:t>
            </a:r>
          </a:p>
          <a:p>
            <a:pPr marL="742950" lvl="1"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200" dirty="0"/>
              <a:t>Details of number employed by industry sector are in slides 13-14-15, details on percent change in number employed by industry sector are in slides 35-36-37, details by province are in slide 51 and details by age and sex are in slide 66.</a:t>
            </a:r>
            <a:endParaRPr lang="en-US" b="1" dirty="0"/>
          </a:p>
        </p:txBody>
      </p:sp>
    </p:spTree>
    <p:extLst>
      <p:ext uri="{BB962C8B-B14F-4D97-AF65-F5344CB8AC3E}">
        <p14:creationId xmlns:p14="http://schemas.microsoft.com/office/powerpoint/2010/main" val="2036629289"/>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xmlns=""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xmlns=""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17</a:t>
            </a:fld>
            <a:endParaRPr lang="en-US" altLang="en-US" sz="1400" dirty="0"/>
          </a:p>
        </p:txBody>
      </p:sp>
      <p:pic>
        <p:nvPicPr>
          <p:cNvPr id="3" name="Picture 2">
            <a:extLst>
              <a:ext uri="{FF2B5EF4-FFF2-40B4-BE49-F238E27FC236}">
                <a16:creationId xmlns:a16="http://schemas.microsoft.com/office/drawing/2014/main" xmlns="" id="{88CF33DA-38E8-45CF-9D38-C21FBBE9EDB5}"/>
              </a:ext>
            </a:extLst>
          </p:cNvPr>
          <p:cNvPicPr>
            <a:picLocks noChangeAspect="1"/>
          </p:cNvPicPr>
          <p:nvPr/>
        </p:nvPicPr>
        <p:blipFill>
          <a:blip r:embed="rId2"/>
          <a:stretch>
            <a:fillRect/>
          </a:stretch>
        </p:blipFill>
        <p:spPr>
          <a:xfrm>
            <a:off x="548362" y="0"/>
            <a:ext cx="7909837" cy="6423025"/>
          </a:xfrm>
          <a:prstGeom prst="rect">
            <a:avLst/>
          </a:prstGeom>
        </p:spPr>
      </p:pic>
    </p:spTree>
    <p:extLst>
      <p:ext uri="{BB962C8B-B14F-4D97-AF65-F5344CB8AC3E}">
        <p14:creationId xmlns:p14="http://schemas.microsoft.com/office/powerpoint/2010/main" val="69676975"/>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xmlns=""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xmlns=""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18</a:t>
            </a:fld>
            <a:endParaRPr lang="en-US" altLang="en-US" sz="1400" dirty="0"/>
          </a:p>
        </p:txBody>
      </p:sp>
      <p:pic>
        <p:nvPicPr>
          <p:cNvPr id="2" name="Picture 1">
            <a:extLst>
              <a:ext uri="{FF2B5EF4-FFF2-40B4-BE49-F238E27FC236}">
                <a16:creationId xmlns:a16="http://schemas.microsoft.com/office/drawing/2014/main" xmlns="" id="{E0976CC8-2E3F-451D-AD7B-9FB225213E92}"/>
              </a:ext>
            </a:extLst>
          </p:cNvPr>
          <p:cNvPicPr>
            <a:picLocks noChangeAspect="1"/>
          </p:cNvPicPr>
          <p:nvPr/>
        </p:nvPicPr>
        <p:blipFill>
          <a:blip r:embed="rId2"/>
          <a:stretch>
            <a:fillRect/>
          </a:stretch>
        </p:blipFill>
        <p:spPr>
          <a:xfrm>
            <a:off x="250698" y="152400"/>
            <a:ext cx="8642604" cy="6274308"/>
          </a:xfrm>
          <a:prstGeom prst="rect">
            <a:avLst/>
          </a:prstGeom>
        </p:spPr>
      </p:pic>
    </p:spTree>
    <p:extLst>
      <p:ext uri="{BB962C8B-B14F-4D97-AF65-F5344CB8AC3E}">
        <p14:creationId xmlns:p14="http://schemas.microsoft.com/office/powerpoint/2010/main" val="20497551"/>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xmlns=""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xmlns=""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19</a:t>
            </a:fld>
            <a:endParaRPr lang="en-US" altLang="en-US" sz="1400" dirty="0"/>
          </a:p>
        </p:txBody>
      </p:sp>
      <p:pic>
        <p:nvPicPr>
          <p:cNvPr id="3" name="Picture 2">
            <a:extLst>
              <a:ext uri="{FF2B5EF4-FFF2-40B4-BE49-F238E27FC236}">
                <a16:creationId xmlns:a16="http://schemas.microsoft.com/office/drawing/2014/main" xmlns="" id="{2506D756-C989-4B47-915A-CC4A1380B032}"/>
              </a:ext>
            </a:extLst>
          </p:cNvPr>
          <p:cNvPicPr>
            <a:picLocks noChangeAspect="1"/>
          </p:cNvPicPr>
          <p:nvPr/>
        </p:nvPicPr>
        <p:blipFill>
          <a:blip r:embed="rId2"/>
          <a:stretch>
            <a:fillRect/>
          </a:stretch>
        </p:blipFill>
        <p:spPr>
          <a:xfrm>
            <a:off x="250698" y="152400"/>
            <a:ext cx="8642604" cy="6274308"/>
          </a:xfrm>
          <a:prstGeom prst="rect">
            <a:avLst/>
          </a:prstGeom>
        </p:spPr>
      </p:pic>
    </p:spTree>
    <p:extLst>
      <p:ext uri="{BB962C8B-B14F-4D97-AF65-F5344CB8AC3E}">
        <p14:creationId xmlns:p14="http://schemas.microsoft.com/office/powerpoint/2010/main" val="510864904"/>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xmlns=""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xmlns=""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2</a:t>
            </a:fld>
            <a:endParaRPr lang="en-US" altLang="en-US" sz="1400" dirty="0"/>
          </a:p>
        </p:txBody>
      </p:sp>
      <p:sp>
        <p:nvSpPr>
          <p:cNvPr id="3" name="TextBox 2">
            <a:extLst>
              <a:ext uri="{FF2B5EF4-FFF2-40B4-BE49-F238E27FC236}">
                <a16:creationId xmlns:a16="http://schemas.microsoft.com/office/drawing/2014/main" xmlns="" id="{2205B14E-03BE-4EF8-B642-4FDDAC04DFF0}"/>
              </a:ext>
            </a:extLst>
          </p:cNvPr>
          <p:cNvSpPr txBox="1"/>
          <p:nvPr/>
        </p:nvSpPr>
        <p:spPr>
          <a:xfrm>
            <a:off x="304800" y="148741"/>
            <a:ext cx="8534400" cy="6540252"/>
          </a:xfrm>
          <a:prstGeom prst="rect">
            <a:avLst/>
          </a:prstGeom>
          <a:noFill/>
        </p:spPr>
        <p:txBody>
          <a:bodyPr wrap="square" rtlCol="0">
            <a:spAutoFit/>
          </a:bodyPr>
          <a:lstStyle/>
          <a:p>
            <a:pPr algn="ctr"/>
            <a:r>
              <a:rPr lang="en-US" sz="2400" b="1" dirty="0"/>
              <a:t>Employment in rural and small town areas </a:t>
            </a:r>
          </a:p>
          <a:p>
            <a:endParaRPr lang="en-US" sz="500" b="1" dirty="0">
              <a:hlinkClick r:id="rId2" action="ppaction://hlinksldjump"/>
            </a:endParaRPr>
          </a:p>
          <a:p>
            <a:pPr marL="342900" indent="-342900">
              <a:buFont typeface="+mj-lt"/>
              <a:buAutoNum type="alphaUcPeriod"/>
            </a:pPr>
            <a:r>
              <a:rPr lang="en-US" sz="2000" b="1" dirty="0">
                <a:hlinkClick r:id="rId2" action="ppaction://hlinksldjump"/>
              </a:rPr>
              <a:t>Key findings</a:t>
            </a:r>
            <a:endParaRPr lang="en-US" sz="2000" b="1" dirty="0"/>
          </a:p>
          <a:p>
            <a:pPr marL="342900" indent="-342900">
              <a:buFont typeface="+mj-lt"/>
              <a:buAutoNum type="alphaUcPeriod"/>
            </a:pPr>
            <a:r>
              <a:rPr lang="en-US" sz="2000" b="1" dirty="0">
                <a:hlinkClick r:id="rId3" action="ppaction://hlinksldjump"/>
              </a:rPr>
              <a:t>Introduction -- COVID-19 timeline</a:t>
            </a:r>
            <a:endParaRPr lang="en-US" sz="2000" b="1" dirty="0"/>
          </a:p>
          <a:p>
            <a:pPr marL="342900" indent="-342900">
              <a:buFont typeface="+mj-lt"/>
              <a:buAutoNum type="alphaUcPeriod"/>
            </a:pPr>
            <a:r>
              <a:rPr lang="en-US" sz="2000" b="1" dirty="0">
                <a:hlinkClick r:id="rId4" action="ppaction://hlinksldjump"/>
              </a:rPr>
              <a:t>Definitions</a:t>
            </a:r>
            <a:endParaRPr lang="en-US" sz="2000" b="1" dirty="0"/>
          </a:p>
          <a:p>
            <a:pPr marL="342900" indent="-342900">
              <a:buFont typeface="+mj-lt"/>
              <a:buAutoNum type="alphaUcPeriod"/>
            </a:pPr>
            <a:r>
              <a:rPr lang="en-US" sz="2000" b="1" dirty="0">
                <a:hlinkClick r:id="rId5" action="ppaction://hlinksldjump"/>
              </a:rPr>
              <a:t>Choosing a benchmark or baseline</a:t>
            </a:r>
            <a:endParaRPr lang="en-US" sz="2000" b="1" dirty="0"/>
          </a:p>
          <a:p>
            <a:pPr marL="342900" indent="-342900">
              <a:buFont typeface="+mj-lt"/>
              <a:buAutoNum type="alphaUcPeriod"/>
            </a:pPr>
            <a:r>
              <a:rPr lang="en-US" sz="2000" b="1" dirty="0"/>
              <a:t>COVID-19 impact: change compared to the same month in the previous year</a:t>
            </a:r>
          </a:p>
          <a:p>
            <a:pPr marL="914400" lvl="1" indent="-457200">
              <a:buFont typeface="+mj-lt"/>
              <a:buAutoNum type="alphaLcPeriod"/>
            </a:pPr>
            <a:r>
              <a:rPr lang="en-US" sz="2000" b="1" dirty="0">
                <a:hlinkClick r:id="rId6" action="ppaction://hlinksldjump"/>
              </a:rPr>
              <a:t>Gap in number employed: Canada overall</a:t>
            </a:r>
            <a:endParaRPr lang="en-US" sz="2000" b="1" dirty="0"/>
          </a:p>
          <a:p>
            <a:pPr marL="914400" lvl="1" indent="-457200">
              <a:buFont typeface="+mj-lt"/>
              <a:buAutoNum type="alphaLcPeriod"/>
            </a:pPr>
            <a:r>
              <a:rPr lang="en-US" sz="2000" b="1" dirty="0">
                <a:hlinkClick r:id="rId7" action="ppaction://hlinksldjump"/>
              </a:rPr>
              <a:t>Gap in number employed: By industry sector</a:t>
            </a:r>
            <a:endParaRPr lang="en-US" sz="2000" b="1" dirty="0"/>
          </a:p>
          <a:p>
            <a:pPr marL="914400" lvl="1" indent="-457200">
              <a:buFont typeface="+mj-lt"/>
              <a:buAutoNum type="alphaLcPeriod"/>
            </a:pPr>
            <a:r>
              <a:rPr lang="en-US" sz="2000" b="1" dirty="0">
                <a:hlinkClick r:id="rId8" action="ppaction://hlinksldjump"/>
              </a:rPr>
              <a:t>Gap in percent employed: Canada overall</a:t>
            </a:r>
            <a:endParaRPr lang="en-US" sz="2000" b="1" dirty="0"/>
          </a:p>
          <a:p>
            <a:pPr marL="914400" lvl="1" indent="-457200">
              <a:buFont typeface="+mj-lt"/>
              <a:buAutoNum type="alphaLcPeriod"/>
            </a:pPr>
            <a:r>
              <a:rPr lang="en-US" sz="2000" b="1" dirty="0">
                <a:hlinkClick r:id="rId9" action="ppaction://hlinksldjump"/>
              </a:rPr>
              <a:t>Gap in percent employed: By industry sector</a:t>
            </a:r>
            <a:endParaRPr lang="en-US" sz="2000" b="1" dirty="0"/>
          </a:p>
          <a:p>
            <a:pPr marL="914400" lvl="1" indent="-457200">
              <a:buFont typeface="+mj-lt"/>
              <a:buAutoNum type="alphaLcPeriod"/>
            </a:pPr>
            <a:r>
              <a:rPr lang="en-US" sz="2000" b="1" dirty="0">
                <a:hlinkClick r:id="rId10" action="ppaction://hlinksldjump"/>
              </a:rPr>
              <a:t>Gap in percent employed: By province</a:t>
            </a:r>
            <a:endParaRPr lang="en-US" sz="2000" b="1" dirty="0"/>
          </a:p>
          <a:p>
            <a:pPr marL="914400" lvl="1" indent="-457200">
              <a:buFont typeface="+mj-lt"/>
              <a:buAutoNum type="alphaLcPeriod"/>
            </a:pPr>
            <a:r>
              <a:rPr lang="en-US" sz="2000" b="1" dirty="0">
                <a:hlinkClick r:id="rId11" action="ppaction://hlinksldjump"/>
              </a:rPr>
              <a:t>Gap by percent employed: By sex</a:t>
            </a:r>
            <a:endParaRPr lang="en-US" sz="2000" b="1" dirty="0"/>
          </a:p>
          <a:p>
            <a:pPr marL="914400" lvl="1" indent="-457200">
              <a:buFont typeface="+mj-lt"/>
              <a:buAutoNum type="alphaLcPeriod"/>
            </a:pPr>
            <a:r>
              <a:rPr lang="en-US" sz="2000" b="1" dirty="0">
                <a:hlinkClick r:id="rId12" action="ppaction://hlinksldjump"/>
              </a:rPr>
              <a:t>Gap by percent employed: By age</a:t>
            </a:r>
            <a:endParaRPr lang="en-US" sz="2000" b="1" dirty="0"/>
          </a:p>
          <a:p>
            <a:pPr marL="914400" lvl="1" indent="-457200">
              <a:buFont typeface="+mj-lt"/>
              <a:buAutoNum type="alphaLcPeriod"/>
            </a:pPr>
            <a:r>
              <a:rPr lang="en-US" sz="2000" b="1" dirty="0">
                <a:hlinkClick r:id="rId13" action="ppaction://hlinksldjump"/>
              </a:rPr>
              <a:t>Gap by age and sex (Is there an RST SHE-cession?)</a:t>
            </a:r>
            <a:endParaRPr lang="en-US" sz="2000" b="1" dirty="0"/>
          </a:p>
          <a:p>
            <a:r>
              <a:rPr lang="en-US" sz="2000" b="1" dirty="0"/>
              <a:t>F. </a:t>
            </a:r>
            <a:r>
              <a:rPr lang="en-US" b="1" dirty="0"/>
              <a:t>Context</a:t>
            </a:r>
          </a:p>
          <a:p>
            <a:pPr marL="914400" lvl="1" indent="-457200">
              <a:buAutoNum type="alphaLcPeriod"/>
            </a:pPr>
            <a:r>
              <a:rPr lang="en-US" b="1" dirty="0">
                <a:hlinkClick r:id="rId14" action="ppaction://hlinksldjump"/>
              </a:rPr>
              <a:t>Recent employment trends by industry</a:t>
            </a:r>
            <a:endParaRPr lang="en-US" b="1" dirty="0"/>
          </a:p>
          <a:p>
            <a:pPr marL="914400" lvl="1" indent="-457200">
              <a:buAutoNum type="alphaLcPeriod"/>
            </a:pPr>
            <a:r>
              <a:rPr lang="en-US" b="1" dirty="0">
                <a:hlinkClick r:id="rId15" action="ppaction://hlinksldjump"/>
              </a:rPr>
              <a:t>Recent month-to-month change</a:t>
            </a:r>
            <a:endParaRPr lang="en-US" b="1" dirty="0"/>
          </a:p>
          <a:p>
            <a:pPr marL="914400" lvl="1" indent="-457200">
              <a:buAutoNum type="alphaLcPeriod"/>
            </a:pPr>
            <a:r>
              <a:rPr lang="en-US" b="1" dirty="0">
                <a:hlinkClick r:id="rId16" action="ppaction://hlinksldjump"/>
              </a:rPr>
              <a:t>Demographic context</a:t>
            </a:r>
            <a:endParaRPr lang="en-US" b="1" dirty="0"/>
          </a:p>
          <a:p>
            <a:pPr marL="914400" lvl="1" indent="-457200">
              <a:buAutoNum type="alphaLcPeriod"/>
            </a:pPr>
            <a:r>
              <a:rPr lang="en-US" b="1" dirty="0">
                <a:hlinkClick r:id="rId17" action="ppaction://hlinksldjump"/>
              </a:rPr>
              <a:t>Size of rural economy</a:t>
            </a:r>
            <a:endParaRPr lang="en-US" b="1" dirty="0"/>
          </a:p>
          <a:p>
            <a:pPr marL="914400" lvl="1" indent="-457200">
              <a:buAutoNum type="alphaLcPeriod"/>
            </a:pPr>
            <a:r>
              <a:rPr lang="en-US" b="1" dirty="0">
                <a:hlinkClick r:id="rId18" action="ppaction://hlinksldjump"/>
              </a:rPr>
              <a:t>Other notes</a:t>
            </a:r>
            <a:endParaRPr lang="en-US" dirty="0"/>
          </a:p>
        </p:txBody>
      </p:sp>
    </p:spTree>
    <p:extLst>
      <p:ext uri="{BB962C8B-B14F-4D97-AF65-F5344CB8AC3E}">
        <p14:creationId xmlns:p14="http://schemas.microsoft.com/office/powerpoint/2010/main" val="3683516473"/>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xmlns=""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xmlns=""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20</a:t>
            </a:fld>
            <a:endParaRPr lang="en-US" altLang="en-US" sz="1400" dirty="0"/>
          </a:p>
        </p:txBody>
      </p:sp>
      <p:pic>
        <p:nvPicPr>
          <p:cNvPr id="2" name="Picture 1">
            <a:extLst>
              <a:ext uri="{FF2B5EF4-FFF2-40B4-BE49-F238E27FC236}">
                <a16:creationId xmlns:a16="http://schemas.microsoft.com/office/drawing/2014/main" xmlns="" id="{53EB43CD-1A98-4BD1-9FD9-9F00B089EDE1}"/>
              </a:ext>
            </a:extLst>
          </p:cNvPr>
          <p:cNvPicPr>
            <a:picLocks noChangeAspect="1"/>
          </p:cNvPicPr>
          <p:nvPr/>
        </p:nvPicPr>
        <p:blipFill>
          <a:blip r:embed="rId2"/>
          <a:stretch>
            <a:fillRect/>
          </a:stretch>
        </p:blipFill>
        <p:spPr>
          <a:xfrm>
            <a:off x="250698" y="152400"/>
            <a:ext cx="8642604" cy="6274308"/>
          </a:xfrm>
          <a:prstGeom prst="rect">
            <a:avLst/>
          </a:prstGeom>
        </p:spPr>
      </p:pic>
    </p:spTree>
    <p:extLst>
      <p:ext uri="{BB962C8B-B14F-4D97-AF65-F5344CB8AC3E}">
        <p14:creationId xmlns:p14="http://schemas.microsoft.com/office/powerpoint/2010/main" val="1880766656"/>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xmlns=""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xmlns=""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21</a:t>
            </a:fld>
            <a:endParaRPr lang="en-US" altLang="en-US" sz="1400" dirty="0"/>
          </a:p>
        </p:txBody>
      </p:sp>
      <p:pic>
        <p:nvPicPr>
          <p:cNvPr id="2" name="Picture 1">
            <a:extLst>
              <a:ext uri="{FF2B5EF4-FFF2-40B4-BE49-F238E27FC236}">
                <a16:creationId xmlns:a16="http://schemas.microsoft.com/office/drawing/2014/main" xmlns="" id="{EEC3FBD7-796A-43CB-B4C1-6B3D0EFDC260}"/>
              </a:ext>
            </a:extLst>
          </p:cNvPr>
          <p:cNvPicPr>
            <a:picLocks noChangeAspect="1"/>
          </p:cNvPicPr>
          <p:nvPr/>
        </p:nvPicPr>
        <p:blipFill>
          <a:blip r:embed="rId2"/>
          <a:stretch>
            <a:fillRect/>
          </a:stretch>
        </p:blipFill>
        <p:spPr>
          <a:xfrm>
            <a:off x="250698" y="152400"/>
            <a:ext cx="8642604" cy="6274308"/>
          </a:xfrm>
          <a:prstGeom prst="rect">
            <a:avLst/>
          </a:prstGeom>
        </p:spPr>
      </p:pic>
    </p:spTree>
    <p:extLst>
      <p:ext uri="{BB962C8B-B14F-4D97-AF65-F5344CB8AC3E}">
        <p14:creationId xmlns:p14="http://schemas.microsoft.com/office/powerpoint/2010/main" val="4096662031"/>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xmlns=""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xmlns=""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22</a:t>
            </a:fld>
            <a:endParaRPr lang="en-US" altLang="en-US" sz="1400" dirty="0"/>
          </a:p>
        </p:txBody>
      </p:sp>
      <p:pic>
        <p:nvPicPr>
          <p:cNvPr id="2" name="Picture 1">
            <a:extLst>
              <a:ext uri="{FF2B5EF4-FFF2-40B4-BE49-F238E27FC236}">
                <a16:creationId xmlns:a16="http://schemas.microsoft.com/office/drawing/2014/main" xmlns="" id="{1B46F09E-8C35-44E5-B466-D984D1D1B22F}"/>
              </a:ext>
            </a:extLst>
          </p:cNvPr>
          <p:cNvPicPr>
            <a:picLocks noChangeAspect="1"/>
          </p:cNvPicPr>
          <p:nvPr/>
        </p:nvPicPr>
        <p:blipFill>
          <a:blip r:embed="rId2"/>
          <a:stretch>
            <a:fillRect/>
          </a:stretch>
        </p:blipFill>
        <p:spPr>
          <a:xfrm>
            <a:off x="250698" y="152400"/>
            <a:ext cx="8642604" cy="6274308"/>
          </a:xfrm>
          <a:prstGeom prst="rect">
            <a:avLst/>
          </a:prstGeom>
        </p:spPr>
      </p:pic>
    </p:spTree>
    <p:extLst>
      <p:ext uri="{BB962C8B-B14F-4D97-AF65-F5344CB8AC3E}">
        <p14:creationId xmlns:p14="http://schemas.microsoft.com/office/powerpoint/2010/main" val="203288062"/>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xmlns=""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xmlns=""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23</a:t>
            </a:fld>
            <a:endParaRPr lang="en-US" altLang="en-US" sz="1400" dirty="0"/>
          </a:p>
        </p:txBody>
      </p:sp>
      <p:pic>
        <p:nvPicPr>
          <p:cNvPr id="2" name="Picture 1">
            <a:extLst>
              <a:ext uri="{FF2B5EF4-FFF2-40B4-BE49-F238E27FC236}">
                <a16:creationId xmlns:a16="http://schemas.microsoft.com/office/drawing/2014/main" xmlns="" id="{3ED92B04-3217-495C-865F-B8FD619392BB}"/>
              </a:ext>
            </a:extLst>
          </p:cNvPr>
          <p:cNvPicPr>
            <a:picLocks noChangeAspect="1"/>
          </p:cNvPicPr>
          <p:nvPr/>
        </p:nvPicPr>
        <p:blipFill>
          <a:blip r:embed="rId2"/>
          <a:stretch>
            <a:fillRect/>
          </a:stretch>
        </p:blipFill>
        <p:spPr>
          <a:xfrm>
            <a:off x="250698" y="152400"/>
            <a:ext cx="8642604" cy="6274308"/>
          </a:xfrm>
          <a:prstGeom prst="rect">
            <a:avLst/>
          </a:prstGeom>
        </p:spPr>
      </p:pic>
    </p:spTree>
    <p:extLst>
      <p:ext uri="{BB962C8B-B14F-4D97-AF65-F5344CB8AC3E}">
        <p14:creationId xmlns:p14="http://schemas.microsoft.com/office/powerpoint/2010/main" val="403441630"/>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xmlns=""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xmlns=""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24</a:t>
            </a:fld>
            <a:endParaRPr lang="en-US" altLang="en-US" sz="1400" dirty="0"/>
          </a:p>
        </p:txBody>
      </p:sp>
      <p:pic>
        <p:nvPicPr>
          <p:cNvPr id="2" name="Picture 1">
            <a:extLst>
              <a:ext uri="{FF2B5EF4-FFF2-40B4-BE49-F238E27FC236}">
                <a16:creationId xmlns:a16="http://schemas.microsoft.com/office/drawing/2014/main" xmlns="" id="{F09611EF-4624-476F-B6E9-6D1F3C1BC04E}"/>
              </a:ext>
            </a:extLst>
          </p:cNvPr>
          <p:cNvPicPr>
            <a:picLocks noChangeAspect="1"/>
          </p:cNvPicPr>
          <p:nvPr/>
        </p:nvPicPr>
        <p:blipFill>
          <a:blip r:embed="rId2"/>
          <a:stretch>
            <a:fillRect/>
          </a:stretch>
        </p:blipFill>
        <p:spPr>
          <a:xfrm>
            <a:off x="250698" y="152400"/>
            <a:ext cx="8642604" cy="6274308"/>
          </a:xfrm>
          <a:prstGeom prst="rect">
            <a:avLst/>
          </a:prstGeom>
        </p:spPr>
      </p:pic>
    </p:spTree>
    <p:extLst>
      <p:ext uri="{BB962C8B-B14F-4D97-AF65-F5344CB8AC3E}">
        <p14:creationId xmlns:p14="http://schemas.microsoft.com/office/powerpoint/2010/main" val="84626693"/>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xmlns=""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xmlns=""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25</a:t>
            </a:fld>
            <a:endParaRPr lang="en-US" altLang="en-US" sz="1400" dirty="0"/>
          </a:p>
        </p:txBody>
      </p:sp>
      <p:pic>
        <p:nvPicPr>
          <p:cNvPr id="2" name="Picture 1">
            <a:extLst>
              <a:ext uri="{FF2B5EF4-FFF2-40B4-BE49-F238E27FC236}">
                <a16:creationId xmlns:a16="http://schemas.microsoft.com/office/drawing/2014/main" xmlns="" id="{3FA4A1FB-A078-49C4-9557-AD8774976273}"/>
              </a:ext>
            </a:extLst>
          </p:cNvPr>
          <p:cNvPicPr>
            <a:picLocks noChangeAspect="1"/>
          </p:cNvPicPr>
          <p:nvPr/>
        </p:nvPicPr>
        <p:blipFill>
          <a:blip r:embed="rId2"/>
          <a:stretch>
            <a:fillRect/>
          </a:stretch>
        </p:blipFill>
        <p:spPr>
          <a:xfrm>
            <a:off x="250698" y="152400"/>
            <a:ext cx="8642604" cy="6274308"/>
          </a:xfrm>
          <a:prstGeom prst="rect">
            <a:avLst/>
          </a:prstGeom>
        </p:spPr>
      </p:pic>
    </p:spTree>
    <p:extLst>
      <p:ext uri="{BB962C8B-B14F-4D97-AF65-F5344CB8AC3E}">
        <p14:creationId xmlns:p14="http://schemas.microsoft.com/office/powerpoint/2010/main" val="2466954645"/>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xmlns=""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xmlns=""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26</a:t>
            </a:fld>
            <a:endParaRPr lang="en-US" altLang="en-US" sz="1400" dirty="0"/>
          </a:p>
        </p:txBody>
      </p:sp>
      <p:pic>
        <p:nvPicPr>
          <p:cNvPr id="2" name="Picture 1">
            <a:extLst>
              <a:ext uri="{FF2B5EF4-FFF2-40B4-BE49-F238E27FC236}">
                <a16:creationId xmlns:a16="http://schemas.microsoft.com/office/drawing/2014/main" xmlns="" id="{4EC8C149-7ED3-4CFB-A341-9A44A0903346}"/>
              </a:ext>
            </a:extLst>
          </p:cNvPr>
          <p:cNvPicPr>
            <a:picLocks noChangeAspect="1"/>
          </p:cNvPicPr>
          <p:nvPr/>
        </p:nvPicPr>
        <p:blipFill>
          <a:blip r:embed="rId2"/>
          <a:stretch>
            <a:fillRect/>
          </a:stretch>
        </p:blipFill>
        <p:spPr>
          <a:xfrm>
            <a:off x="250698" y="152400"/>
            <a:ext cx="8642604" cy="6274308"/>
          </a:xfrm>
          <a:prstGeom prst="rect">
            <a:avLst/>
          </a:prstGeom>
        </p:spPr>
      </p:pic>
    </p:spTree>
    <p:extLst>
      <p:ext uri="{BB962C8B-B14F-4D97-AF65-F5344CB8AC3E}">
        <p14:creationId xmlns:p14="http://schemas.microsoft.com/office/powerpoint/2010/main" val="770141258"/>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xmlns=""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xmlns=""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27</a:t>
            </a:fld>
            <a:endParaRPr lang="en-US" altLang="en-US" sz="1400" dirty="0"/>
          </a:p>
        </p:txBody>
      </p:sp>
      <p:pic>
        <p:nvPicPr>
          <p:cNvPr id="2" name="Picture 1">
            <a:extLst>
              <a:ext uri="{FF2B5EF4-FFF2-40B4-BE49-F238E27FC236}">
                <a16:creationId xmlns:a16="http://schemas.microsoft.com/office/drawing/2014/main" xmlns="" id="{81780569-4678-4E30-8212-43B0AB673940}"/>
              </a:ext>
            </a:extLst>
          </p:cNvPr>
          <p:cNvPicPr>
            <a:picLocks noChangeAspect="1"/>
          </p:cNvPicPr>
          <p:nvPr/>
        </p:nvPicPr>
        <p:blipFill>
          <a:blip r:embed="rId2"/>
          <a:stretch>
            <a:fillRect/>
          </a:stretch>
        </p:blipFill>
        <p:spPr>
          <a:xfrm>
            <a:off x="250698" y="152400"/>
            <a:ext cx="8642604" cy="6274308"/>
          </a:xfrm>
          <a:prstGeom prst="rect">
            <a:avLst/>
          </a:prstGeom>
        </p:spPr>
      </p:pic>
    </p:spTree>
    <p:extLst>
      <p:ext uri="{BB962C8B-B14F-4D97-AF65-F5344CB8AC3E}">
        <p14:creationId xmlns:p14="http://schemas.microsoft.com/office/powerpoint/2010/main" val="3307354026"/>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xmlns=""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xmlns=""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28</a:t>
            </a:fld>
            <a:endParaRPr lang="en-US" altLang="en-US" sz="1400" dirty="0"/>
          </a:p>
        </p:txBody>
      </p:sp>
      <p:pic>
        <p:nvPicPr>
          <p:cNvPr id="2" name="Picture 1">
            <a:extLst>
              <a:ext uri="{FF2B5EF4-FFF2-40B4-BE49-F238E27FC236}">
                <a16:creationId xmlns:a16="http://schemas.microsoft.com/office/drawing/2014/main" xmlns="" id="{14B42DEB-A832-435C-AE39-F7BF9EBCCD87}"/>
              </a:ext>
            </a:extLst>
          </p:cNvPr>
          <p:cNvPicPr>
            <a:picLocks noChangeAspect="1"/>
          </p:cNvPicPr>
          <p:nvPr/>
        </p:nvPicPr>
        <p:blipFill>
          <a:blip r:embed="rId2"/>
          <a:stretch>
            <a:fillRect/>
          </a:stretch>
        </p:blipFill>
        <p:spPr>
          <a:xfrm>
            <a:off x="250698" y="152400"/>
            <a:ext cx="8642604" cy="6274308"/>
          </a:xfrm>
          <a:prstGeom prst="rect">
            <a:avLst/>
          </a:prstGeom>
        </p:spPr>
      </p:pic>
    </p:spTree>
    <p:extLst>
      <p:ext uri="{BB962C8B-B14F-4D97-AF65-F5344CB8AC3E}">
        <p14:creationId xmlns:p14="http://schemas.microsoft.com/office/powerpoint/2010/main" val="3187028216"/>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xmlns=""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xmlns=""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29</a:t>
            </a:fld>
            <a:endParaRPr lang="en-US" altLang="en-US" sz="1400" dirty="0"/>
          </a:p>
        </p:txBody>
      </p:sp>
      <p:pic>
        <p:nvPicPr>
          <p:cNvPr id="2" name="Picture 1">
            <a:extLst>
              <a:ext uri="{FF2B5EF4-FFF2-40B4-BE49-F238E27FC236}">
                <a16:creationId xmlns:a16="http://schemas.microsoft.com/office/drawing/2014/main" xmlns="" id="{5AC12191-867A-4E1F-9F9E-DCE5E7BC3368}"/>
              </a:ext>
            </a:extLst>
          </p:cNvPr>
          <p:cNvPicPr>
            <a:picLocks noChangeAspect="1"/>
          </p:cNvPicPr>
          <p:nvPr/>
        </p:nvPicPr>
        <p:blipFill>
          <a:blip r:embed="rId2"/>
          <a:stretch>
            <a:fillRect/>
          </a:stretch>
        </p:blipFill>
        <p:spPr>
          <a:xfrm>
            <a:off x="250698" y="152400"/>
            <a:ext cx="8642604" cy="6274308"/>
          </a:xfrm>
          <a:prstGeom prst="rect">
            <a:avLst/>
          </a:prstGeom>
        </p:spPr>
      </p:pic>
    </p:spTree>
    <p:extLst>
      <p:ext uri="{BB962C8B-B14F-4D97-AF65-F5344CB8AC3E}">
        <p14:creationId xmlns:p14="http://schemas.microsoft.com/office/powerpoint/2010/main" val="1846238127"/>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xmlns=""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xmlns=""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3</a:t>
            </a:fld>
            <a:endParaRPr lang="en-US" altLang="en-US" sz="1400" dirty="0"/>
          </a:p>
        </p:txBody>
      </p:sp>
      <p:sp>
        <p:nvSpPr>
          <p:cNvPr id="2" name="TextBox 1">
            <a:extLst>
              <a:ext uri="{FF2B5EF4-FFF2-40B4-BE49-F238E27FC236}">
                <a16:creationId xmlns:a16="http://schemas.microsoft.com/office/drawing/2014/main" xmlns="" id="{E22AEA0F-6E33-4504-B774-9331B6D7A404}"/>
              </a:ext>
            </a:extLst>
          </p:cNvPr>
          <p:cNvSpPr txBox="1"/>
          <p:nvPr/>
        </p:nvSpPr>
        <p:spPr>
          <a:xfrm>
            <a:off x="173037" y="58944"/>
            <a:ext cx="8797926" cy="6378669"/>
          </a:xfrm>
          <a:prstGeom prst="rect">
            <a:avLst/>
          </a:prstGeom>
          <a:noFill/>
        </p:spPr>
        <p:txBody>
          <a:bodyPr wrap="square" rtlCol="0">
            <a:spAutoFit/>
          </a:bodyPr>
          <a:lstStyle/>
          <a:p>
            <a:pPr algn="ctr"/>
            <a:r>
              <a:rPr lang="en-US" sz="2000" b="1" dirty="0">
                <a:solidFill>
                  <a:srgbClr val="FF0000"/>
                </a:solidFill>
              </a:rPr>
              <a:t>Key findings:</a:t>
            </a:r>
          </a:p>
          <a:p>
            <a:pPr algn="ctr"/>
            <a:r>
              <a:rPr lang="en-US" sz="2000" b="1" dirty="0"/>
              <a:t>Trends and change in employment</a:t>
            </a:r>
            <a:r>
              <a:rPr lang="en-US" sz="2000" b="1" dirty="0">
                <a:solidFill>
                  <a:srgbClr val="FF0000"/>
                </a:solidFill>
              </a:rPr>
              <a:t> </a:t>
            </a:r>
            <a:r>
              <a:rPr lang="en-US" sz="2000" b="1" dirty="0"/>
              <a:t>in</a:t>
            </a:r>
          </a:p>
          <a:p>
            <a:pPr algn="ctr"/>
            <a:r>
              <a:rPr lang="en-US" b="1" dirty="0"/>
              <a:t>LUC: Larger urban centres and RST: Rural and small town areas</a:t>
            </a:r>
          </a:p>
          <a:p>
            <a:pPr algn="ctr"/>
            <a:endParaRPr lang="en-US" sz="500" b="1" dirty="0"/>
          </a:p>
          <a:p>
            <a:pPr marL="171450" indent="-171450" eaLnBrk="0" fontAlgn="base" hangingPunct="0">
              <a:buFont typeface="Arial" panose="020B0604020202020204" pitchFamily="34" charset="0"/>
              <a:buChar char="•"/>
            </a:pPr>
            <a:r>
              <a:rPr lang="en-US" sz="1350" b="1" kern="1200" dirty="0">
                <a:solidFill>
                  <a:srgbClr val="000000"/>
                </a:solidFill>
                <a:effectLst/>
                <a:latin typeface="Arial" panose="020B0604020202020204" pitchFamily="34" charset="0"/>
                <a:ea typeface="Times New Roman" panose="02020603050405020304" pitchFamily="18" charset="0"/>
              </a:rPr>
              <a:t>The COVID-19 impact, or gap (relative to the level of employment in the same month in 2019) has been lessening in each month since April. The RST job gap June, 2020 was 241 thousand jobs and the LUC job gap is 1,374 thousand jobs.</a:t>
            </a:r>
          </a:p>
          <a:p>
            <a:pPr marL="171450" indent="-171450" eaLnBrk="0" fontAlgn="base" hangingPunct="0">
              <a:buFont typeface="Arial" panose="020B0604020202020204" pitchFamily="34" charset="0"/>
              <a:buChar char="•"/>
            </a:pPr>
            <a:r>
              <a:rPr lang="en-US" sz="1350" b="1" kern="1200" dirty="0">
                <a:solidFill>
                  <a:srgbClr val="000000"/>
                </a:solidFill>
                <a:effectLst/>
                <a:latin typeface="Arial" panose="020B0604020202020204" pitchFamily="34" charset="0"/>
                <a:ea typeface="Times New Roman" panose="02020603050405020304" pitchFamily="18" charset="0"/>
              </a:rPr>
              <a:t>These job gaps are 9.2% in RST and 8.6% in LUC (as a percent of the employment level in June, 2019).</a:t>
            </a:r>
            <a:endParaRPr lang="en-US" sz="1350" b="1" dirty="0">
              <a:effectLst/>
            </a:endParaRPr>
          </a:p>
          <a:p>
            <a:pPr marL="171450" indent="-171450" eaLnBrk="0" fontAlgn="base" hangingPunct="0">
              <a:buFont typeface="Arial" panose="020B0604020202020204" pitchFamily="34" charset="0"/>
              <a:buChar char="•"/>
            </a:pPr>
            <a:r>
              <a:rPr lang="en-US" sz="1350" b="1" dirty="0">
                <a:effectLst/>
                <a:latin typeface="Arial" panose="020B0604020202020204" pitchFamily="34" charset="0"/>
              </a:rPr>
              <a:t>In RST areas in June, 2020, the three industry sectors with the largest COVID-19 impact (or gap) on the number employed, relative to June, 2019, were:</a:t>
            </a:r>
            <a:endParaRPr lang="en-US" sz="1350" b="1" dirty="0">
              <a:effectLst/>
            </a:endParaRPr>
          </a:p>
          <a:p>
            <a:pPr marL="457200" eaLnBrk="0" fontAlgn="base" hangingPunct="0"/>
            <a:r>
              <a:rPr lang="en-US" sz="1350" b="1" dirty="0">
                <a:effectLst/>
                <a:latin typeface="Arial" panose="020B0604020202020204" pitchFamily="34" charset="0"/>
              </a:rPr>
              <a:t>-44 thousand jobs: retail and wholesale trade</a:t>
            </a:r>
            <a:endParaRPr lang="en-US" sz="1350" b="1" dirty="0">
              <a:effectLst/>
            </a:endParaRPr>
          </a:p>
          <a:p>
            <a:pPr marL="457200" eaLnBrk="0" fontAlgn="base" hangingPunct="0"/>
            <a:r>
              <a:rPr lang="en-US" sz="1350" b="1" dirty="0">
                <a:effectLst/>
                <a:latin typeface="Arial" panose="020B0604020202020204" pitchFamily="34" charset="0"/>
              </a:rPr>
              <a:t>-35 thousand jobs: accommodation and food services</a:t>
            </a:r>
            <a:endParaRPr lang="en-US" sz="1350" b="1" dirty="0">
              <a:effectLst/>
            </a:endParaRPr>
          </a:p>
          <a:p>
            <a:pPr marL="457200" eaLnBrk="0" fontAlgn="base" hangingPunct="0"/>
            <a:r>
              <a:rPr lang="en-US" sz="1350" b="1" dirty="0">
                <a:effectLst/>
                <a:latin typeface="Arial" panose="020B0604020202020204" pitchFamily="34" charset="0"/>
              </a:rPr>
              <a:t>-29 thousand jobs: forestry, fishing, mining, oil and gas.</a:t>
            </a:r>
            <a:endParaRPr lang="en-US" sz="1350" b="1" dirty="0">
              <a:effectLst/>
            </a:endParaRPr>
          </a:p>
          <a:p>
            <a:pPr marL="171450" indent="-171450" eaLnBrk="0" fontAlgn="base" hangingPunct="0">
              <a:buFont typeface="Arial" panose="020B0604020202020204" pitchFamily="34" charset="0"/>
              <a:buChar char="•"/>
            </a:pPr>
            <a:r>
              <a:rPr lang="en-US" sz="1350" b="1" dirty="0">
                <a:effectLst/>
                <a:latin typeface="Arial" panose="020B0604020202020204" pitchFamily="34" charset="0"/>
              </a:rPr>
              <a:t>In RST areas in June, 2020, the industry sectors with the largest PERCENT difference in employment, compared to June, 2019, were:</a:t>
            </a:r>
            <a:endParaRPr lang="en-US" sz="1350" b="1" dirty="0">
              <a:effectLst/>
            </a:endParaRPr>
          </a:p>
          <a:p>
            <a:pPr marL="457200" eaLnBrk="0" fontAlgn="base" hangingPunct="0"/>
            <a:r>
              <a:rPr lang="en-US" sz="1350" b="1" dirty="0">
                <a:effectLst/>
                <a:latin typeface="Arial" panose="020B0604020202020204" pitchFamily="34" charset="0"/>
              </a:rPr>
              <a:t> -30.7% : utilities* </a:t>
            </a:r>
            <a:endParaRPr lang="en-US" sz="1350" b="1" dirty="0">
              <a:effectLst/>
            </a:endParaRPr>
          </a:p>
          <a:p>
            <a:pPr marL="457200" eaLnBrk="0" fontAlgn="base" hangingPunct="0"/>
            <a:r>
              <a:rPr lang="en-US" sz="1350" b="1" dirty="0">
                <a:effectLst/>
                <a:latin typeface="Arial" panose="020B0604020202020204" pitchFamily="34" charset="0"/>
              </a:rPr>
              <a:t> -24.7% : information, culture and recreation</a:t>
            </a:r>
            <a:endParaRPr lang="en-US" sz="1350" b="1" dirty="0">
              <a:effectLst/>
            </a:endParaRPr>
          </a:p>
          <a:p>
            <a:pPr marL="457200" eaLnBrk="0" fontAlgn="base" hangingPunct="0"/>
            <a:r>
              <a:rPr lang="en-US" sz="1350" b="1" dirty="0">
                <a:effectLst/>
                <a:latin typeface="Arial" panose="020B0604020202020204" pitchFamily="34" charset="0"/>
              </a:rPr>
              <a:t> -23.9% : accommodation and food services</a:t>
            </a:r>
            <a:endParaRPr lang="en-US" sz="1350" b="1" dirty="0">
              <a:effectLst/>
            </a:endParaRPr>
          </a:p>
          <a:p>
            <a:pPr marL="457200" eaLnBrk="0" fontAlgn="base" hangingPunct="0"/>
            <a:r>
              <a:rPr lang="en-US" sz="1350" b="1" dirty="0">
                <a:effectLst/>
                <a:latin typeface="Arial" panose="020B0604020202020204" pitchFamily="34" charset="0"/>
              </a:rPr>
              <a:t> -23.0% : forestry, fishing, mining, oil and gas*</a:t>
            </a:r>
            <a:endParaRPr lang="en-US" sz="1350" b="1" dirty="0">
              <a:effectLst/>
            </a:endParaRPr>
          </a:p>
          <a:p>
            <a:pPr marL="457200" eaLnBrk="0" fontAlgn="base" hangingPunct="0"/>
            <a:r>
              <a:rPr lang="en-US" sz="1350" b="1" dirty="0">
                <a:effectLst/>
                <a:latin typeface="Arial" panose="020B0604020202020204" pitchFamily="34" charset="0"/>
              </a:rPr>
              <a:t>	</a:t>
            </a:r>
            <a:r>
              <a:rPr lang="en-US" sz="1050" b="1" dirty="0">
                <a:effectLst/>
                <a:latin typeface="Arial" panose="020B0604020202020204" pitchFamily="34" charset="0"/>
              </a:rPr>
              <a:t>(* both utilities and FFMOG were experiencing employment declines before COVID-19)</a:t>
            </a:r>
            <a:endParaRPr lang="en-US" sz="1050" b="1" dirty="0">
              <a:effectLst/>
            </a:endParaRPr>
          </a:p>
          <a:p>
            <a:pPr marL="171450" indent="-171450" eaLnBrk="0" fontAlgn="base" hangingPunct="0">
              <a:buFont typeface="Arial" panose="020B0604020202020204" pitchFamily="34" charset="0"/>
              <a:buChar char="•"/>
            </a:pPr>
            <a:r>
              <a:rPr lang="en-US" sz="1350" b="1" dirty="0">
                <a:effectLst/>
                <a:latin typeface="Arial" panose="020B0604020202020204" pitchFamily="34" charset="0"/>
              </a:rPr>
              <a:t>In June 2020, the three provinces with the largest RST COVID-19 impact or gap in terms of the PERCENT difference in employment, compared to June, 2019, were:</a:t>
            </a:r>
            <a:endParaRPr lang="en-US" sz="1350" b="1" dirty="0">
              <a:effectLst/>
            </a:endParaRPr>
          </a:p>
          <a:p>
            <a:pPr marL="457200" eaLnBrk="0" fontAlgn="base" hangingPunct="0"/>
            <a:r>
              <a:rPr lang="en-US" sz="1350" b="1" dirty="0">
                <a:effectLst/>
                <a:latin typeface="Arial" panose="020B0604020202020204" pitchFamily="34" charset="0"/>
              </a:rPr>
              <a:t> – 14.5% : Newfoundland and Labrador</a:t>
            </a:r>
            <a:endParaRPr lang="en-US" sz="1350" b="1" dirty="0">
              <a:effectLst/>
            </a:endParaRPr>
          </a:p>
          <a:p>
            <a:pPr marL="457200" eaLnBrk="0" fontAlgn="base" hangingPunct="0"/>
            <a:r>
              <a:rPr lang="en-US" sz="1350" b="1" dirty="0">
                <a:effectLst/>
                <a:latin typeface="Arial" panose="020B0604020202020204" pitchFamily="34" charset="0"/>
              </a:rPr>
              <a:t> – 14.2% : Quebec</a:t>
            </a:r>
            <a:endParaRPr lang="en-US" sz="1350" b="1" dirty="0">
              <a:effectLst/>
            </a:endParaRPr>
          </a:p>
          <a:p>
            <a:pPr marL="457200" eaLnBrk="0" fontAlgn="base" hangingPunct="0"/>
            <a:r>
              <a:rPr lang="en-US" sz="1350" b="1" dirty="0">
                <a:effectLst/>
                <a:latin typeface="Arial" panose="020B0604020202020204" pitchFamily="34" charset="0"/>
              </a:rPr>
              <a:t> – 13.5% : Alberta</a:t>
            </a:r>
            <a:endParaRPr lang="en-US" sz="1350" b="1" dirty="0">
              <a:effectLst/>
            </a:endParaRPr>
          </a:p>
          <a:p>
            <a:pPr marL="171450" indent="-171450" eaLnBrk="0" fontAlgn="base" hangingPunct="0">
              <a:buFont typeface="Arial" panose="020B0604020202020204" pitchFamily="34" charset="0"/>
              <a:buChar char="•"/>
            </a:pPr>
            <a:r>
              <a:rPr lang="en-US" sz="1350" b="1" dirty="0">
                <a:effectLst/>
                <a:latin typeface="Arial" panose="020B0604020202020204" pitchFamily="34" charset="0"/>
              </a:rPr>
              <a:t>For each sex, the COVID-19 impact was essentially the same in LUCs and in RST areas.</a:t>
            </a:r>
            <a:endParaRPr lang="en-US" sz="1350" b="1" dirty="0">
              <a:effectLst/>
            </a:endParaRPr>
          </a:p>
          <a:p>
            <a:pPr marL="171450" indent="-171450" eaLnBrk="0" fontAlgn="base" hangingPunct="0">
              <a:buFont typeface="Arial" panose="020B0604020202020204" pitchFamily="34" charset="0"/>
              <a:buChar char="•"/>
            </a:pPr>
            <a:r>
              <a:rPr lang="en-US" sz="1350" b="1" dirty="0">
                <a:effectLst/>
                <a:latin typeface="Arial" panose="020B0604020202020204" pitchFamily="34" charset="0"/>
              </a:rPr>
              <a:t>For the core-age workforce, the employment impact of COVID-19 was the same in LUCs and in RST areas.</a:t>
            </a:r>
            <a:endParaRPr lang="en-US" sz="1350" b="1" dirty="0">
              <a:effectLst/>
            </a:endParaRPr>
          </a:p>
          <a:p>
            <a:pPr marL="171450" indent="-171450" eaLnBrk="0" fontAlgn="base" hangingPunct="0">
              <a:buFont typeface="Arial" panose="020B0604020202020204" pitchFamily="34" charset="0"/>
              <a:buChar char="•"/>
            </a:pPr>
            <a:r>
              <a:rPr lang="en-US" sz="1350" b="1" dirty="0">
                <a:effectLst/>
                <a:latin typeface="Arial" panose="020B0604020202020204" pitchFamily="34" charset="0"/>
              </a:rPr>
              <a:t>Our measure of the gap shows, overall, a very small “SHE-cession” in RST areas.</a:t>
            </a:r>
            <a:endParaRPr lang="en-US" sz="1350" b="1" dirty="0">
              <a:effectLst/>
            </a:endParaRPr>
          </a:p>
          <a:p>
            <a:endParaRPr lang="en-US" sz="800" b="1" dirty="0"/>
          </a:p>
        </p:txBody>
      </p:sp>
    </p:spTree>
    <p:extLst>
      <p:ext uri="{BB962C8B-B14F-4D97-AF65-F5344CB8AC3E}">
        <p14:creationId xmlns:p14="http://schemas.microsoft.com/office/powerpoint/2010/main" val="3311007772"/>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xmlns=""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xmlns=""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30</a:t>
            </a:fld>
            <a:endParaRPr lang="en-US" altLang="en-US" sz="1400" dirty="0"/>
          </a:p>
        </p:txBody>
      </p:sp>
      <p:pic>
        <p:nvPicPr>
          <p:cNvPr id="2" name="Picture 1">
            <a:extLst>
              <a:ext uri="{FF2B5EF4-FFF2-40B4-BE49-F238E27FC236}">
                <a16:creationId xmlns:a16="http://schemas.microsoft.com/office/drawing/2014/main" xmlns="" id="{BE7FB15B-5F22-46A7-8177-B5F33A3207F2}"/>
              </a:ext>
            </a:extLst>
          </p:cNvPr>
          <p:cNvPicPr>
            <a:picLocks noChangeAspect="1"/>
          </p:cNvPicPr>
          <p:nvPr/>
        </p:nvPicPr>
        <p:blipFill>
          <a:blip r:embed="rId2"/>
          <a:stretch>
            <a:fillRect/>
          </a:stretch>
        </p:blipFill>
        <p:spPr>
          <a:xfrm>
            <a:off x="250698" y="152400"/>
            <a:ext cx="8642604" cy="6274308"/>
          </a:xfrm>
          <a:prstGeom prst="rect">
            <a:avLst/>
          </a:prstGeom>
        </p:spPr>
      </p:pic>
    </p:spTree>
    <p:extLst>
      <p:ext uri="{BB962C8B-B14F-4D97-AF65-F5344CB8AC3E}">
        <p14:creationId xmlns:p14="http://schemas.microsoft.com/office/powerpoint/2010/main" val="3639382334"/>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xmlns=""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xmlns=""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31</a:t>
            </a:fld>
            <a:endParaRPr lang="en-US" altLang="en-US" sz="1400" dirty="0"/>
          </a:p>
        </p:txBody>
      </p:sp>
      <p:pic>
        <p:nvPicPr>
          <p:cNvPr id="2" name="Picture 1">
            <a:extLst>
              <a:ext uri="{FF2B5EF4-FFF2-40B4-BE49-F238E27FC236}">
                <a16:creationId xmlns:a16="http://schemas.microsoft.com/office/drawing/2014/main" xmlns="" id="{B3442B1D-DA3F-4251-9205-3AB52626CEC3}"/>
              </a:ext>
            </a:extLst>
          </p:cNvPr>
          <p:cNvPicPr>
            <a:picLocks noChangeAspect="1"/>
          </p:cNvPicPr>
          <p:nvPr/>
        </p:nvPicPr>
        <p:blipFill>
          <a:blip r:embed="rId2"/>
          <a:stretch>
            <a:fillRect/>
          </a:stretch>
        </p:blipFill>
        <p:spPr>
          <a:xfrm>
            <a:off x="250698" y="152400"/>
            <a:ext cx="8642604" cy="6274308"/>
          </a:xfrm>
          <a:prstGeom prst="rect">
            <a:avLst/>
          </a:prstGeom>
        </p:spPr>
      </p:pic>
    </p:spTree>
    <p:extLst>
      <p:ext uri="{BB962C8B-B14F-4D97-AF65-F5344CB8AC3E}">
        <p14:creationId xmlns:p14="http://schemas.microsoft.com/office/powerpoint/2010/main" val="1875538794"/>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xmlns=""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xmlns=""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32</a:t>
            </a:fld>
            <a:endParaRPr lang="en-US" altLang="en-US" sz="1400" dirty="0"/>
          </a:p>
        </p:txBody>
      </p:sp>
      <p:pic>
        <p:nvPicPr>
          <p:cNvPr id="2" name="Picture 1">
            <a:extLst>
              <a:ext uri="{FF2B5EF4-FFF2-40B4-BE49-F238E27FC236}">
                <a16:creationId xmlns:a16="http://schemas.microsoft.com/office/drawing/2014/main" xmlns="" id="{5E5D30D7-BE97-4F0B-B142-8892864A42EF}"/>
              </a:ext>
            </a:extLst>
          </p:cNvPr>
          <p:cNvPicPr>
            <a:picLocks noChangeAspect="1"/>
          </p:cNvPicPr>
          <p:nvPr/>
        </p:nvPicPr>
        <p:blipFill>
          <a:blip r:embed="rId2"/>
          <a:stretch>
            <a:fillRect/>
          </a:stretch>
        </p:blipFill>
        <p:spPr>
          <a:xfrm>
            <a:off x="250698" y="152400"/>
            <a:ext cx="8642604" cy="6274308"/>
          </a:xfrm>
          <a:prstGeom prst="rect">
            <a:avLst/>
          </a:prstGeom>
        </p:spPr>
      </p:pic>
    </p:spTree>
    <p:extLst>
      <p:ext uri="{BB962C8B-B14F-4D97-AF65-F5344CB8AC3E}">
        <p14:creationId xmlns:p14="http://schemas.microsoft.com/office/powerpoint/2010/main" val="2930091346"/>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xmlns=""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xmlns=""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33</a:t>
            </a:fld>
            <a:endParaRPr lang="en-US" altLang="en-US" sz="1400" dirty="0"/>
          </a:p>
        </p:txBody>
      </p:sp>
      <p:pic>
        <p:nvPicPr>
          <p:cNvPr id="2" name="Picture 1">
            <a:extLst>
              <a:ext uri="{FF2B5EF4-FFF2-40B4-BE49-F238E27FC236}">
                <a16:creationId xmlns:a16="http://schemas.microsoft.com/office/drawing/2014/main" xmlns="" id="{8E761B57-E888-439E-84DF-A716F8167F2F}"/>
              </a:ext>
            </a:extLst>
          </p:cNvPr>
          <p:cNvPicPr>
            <a:picLocks noChangeAspect="1"/>
          </p:cNvPicPr>
          <p:nvPr/>
        </p:nvPicPr>
        <p:blipFill>
          <a:blip r:embed="rId2"/>
          <a:stretch>
            <a:fillRect/>
          </a:stretch>
        </p:blipFill>
        <p:spPr>
          <a:xfrm>
            <a:off x="250698" y="152400"/>
            <a:ext cx="8642604" cy="6274308"/>
          </a:xfrm>
          <a:prstGeom prst="rect">
            <a:avLst/>
          </a:prstGeom>
        </p:spPr>
      </p:pic>
    </p:spTree>
    <p:extLst>
      <p:ext uri="{BB962C8B-B14F-4D97-AF65-F5344CB8AC3E}">
        <p14:creationId xmlns:p14="http://schemas.microsoft.com/office/powerpoint/2010/main" val="3385119202"/>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xmlns=""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xmlns=""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34</a:t>
            </a:fld>
            <a:endParaRPr lang="en-US" altLang="en-US" sz="1400" dirty="0"/>
          </a:p>
        </p:txBody>
      </p:sp>
      <p:pic>
        <p:nvPicPr>
          <p:cNvPr id="2" name="Picture 1">
            <a:extLst>
              <a:ext uri="{FF2B5EF4-FFF2-40B4-BE49-F238E27FC236}">
                <a16:creationId xmlns:a16="http://schemas.microsoft.com/office/drawing/2014/main" xmlns="" id="{72C053CB-4894-4E16-9110-9334F6F0CA82}"/>
              </a:ext>
            </a:extLst>
          </p:cNvPr>
          <p:cNvPicPr>
            <a:picLocks noChangeAspect="1"/>
          </p:cNvPicPr>
          <p:nvPr/>
        </p:nvPicPr>
        <p:blipFill>
          <a:blip r:embed="rId2"/>
          <a:stretch>
            <a:fillRect/>
          </a:stretch>
        </p:blipFill>
        <p:spPr>
          <a:xfrm>
            <a:off x="250698" y="152400"/>
            <a:ext cx="8642604" cy="6274308"/>
          </a:xfrm>
          <a:prstGeom prst="rect">
            <a:avLst/>
          </a:prstGeom>
        </p:spPr>
      </p:pic>
    </p:spTree>
    <p:extLst>
      <p:ext uri="{BB962C8B-B14F-4D97-AF65-F5344CB8AC3E}">
        <p14:creationId xmlns:p14="http://schemas.microsoft.com/office/powerpoint/2010/main" val="1216050011"/>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xmlns=""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xmlns=""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35</a:t>
            </a:fld>
            <a:endParaRPr lang="en-US" altLang="en-US" sz="1400" dirty="0"/>
          </a:p>
        </p:txBody>
      </p:sp>
      <p:pic>
        <p:nvPicPr>
          <p:cNvPr id="4" name="Picture 3">
            <a:extLst>
              <a:ext uri="{FF2B5EF4-FFF2-40B4-BE49-F238E27FC236}">
                <a16:creationId xmlns:a16="http://schemas.microsoft.com/office/drawing/2014/main" xmlns="" id="{A23C0653-19D2-4290-A2B6-5DF40BD51CBE}"/>
              </a:ext>
            </a:extLst>
          </p:cNvPr>
          <p:cNvPicPr>
            <a:picLocks noChangeAspect="1"/>
          </p:cNvPicPr>
          <p:nvPr/>
        </p:nvPicPr>
        <p:blipFill>
          <a:blip r:embed="rId2"/>
          <a:stretch>
            <a:fillRect/>
          </a:stretch>
        </p:blipFill>
        <p:spPr>
          <a:xfrm>
            <a:off x="762000" y="228600"/>
            <a:ext cx="7620000" cy="5915025"/>
          </a:xfrm>
          <a:prstGeom prst="rect">
            <a:avLst/>
          </a:prstGeom>
        </p:spPr>
      </p:pic>
    </p:spTree>
    <p:extLst>
      <p:ext uri="{BB962C8B-B14F-4D97-AF65-F5344CB8AC3E}">
        <p14:creationId xmlns:p14="http://schemas.microsoft.com/office/powerpoint/2010/main" val="1257606182"/>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xmlns=""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xmlns=""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36</a:t>
            </a:fld>
            <a:endParaRPr lang="en-US" altLang="en-US" sz="1400" dirty="0"/>
          </a:p>
        </p:txBody>
      </p:sp>
      <p:pic>
        <p:nvPicPr>
          <p:cNvPr id="2" name="Picture 1">
            <a:extLst>
              <a:ext uri="{FF2B5EF4-FFF2-40B4-BE49-F238E27FC236}">
                <a16:creationId xmlns:a16="http://schemas.microsoft.com/office/drawing/2014/main" xmlns="" id="{AF31BC18-2786-469E-B14F-57148925703B}"/>
              </a:ext>
            </a:extLst>
          </p:cNvPr>
          <p:cNvPicPr>
            <a:picLocks noChangeAspect="1"/>
          </p:cNvPicPr>
          <p:nvPr/>
        </p:nvPicPr>
        <p:blipFill>
          <a:blip r:embed="rId2"/>
          <a:stretch>
            <a:fillRect/>
          </a:stretch>
        </p:blipFill>
        <p:spPr>
          <a:xfrm>
            <a:off x="762000" y="228600"/>
            <a:ext cx="7620000" cy="5829300"/>
          </a:xfrm>
          <a:prstGeom prst="rect">
            <a:avLst/>
          </a:prstGeom>
        </p:spPr>
      </p:pic>
    </p:spTree>
    <p:extLst>
      <p:ext uri="{BB962C8B-B14F-4D97-AF65-F5344CB8AC3E}">
        <p14:creationId xmlns:p14="http://schemas.microsoft.com/office/powerpoint/2010/main" val="322874918"/>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xmlns=""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xmlns=""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37</a:t>
            </a:fld>
            <a:endParaRPr lang="en-US" altLang="en-US" sz="1400" dirty="0"/>
          </a:p>
        </p:txBody>
      </p:sp>
      <p:pic>
        <p:nvPicPr>
          <p:cNvPr id="2" name="Picture 1">
            <a:extLst>
              <a:ext uri="{FF2B5EF4-FFF2-40B4-BE49-F238E27FC236}">
                <a16:creationId xmlns:a16="http://schemas.microsoft.com/office/drawing/2014/main" xmlns="" id="{41F7EC67-9AD8-42D6-A247-20277C9E7E60}"/>
              </a:ext>
            </a:extLst>
          </p:cNvPr>
          <p:cNvPicPr>
            <a:picLocks noChangeAspect="1"/>
          </p:cNvPicPr>
          <p:nvPr/>
        </p:nvPicPr>
        <p:blipFill>
          <a:blip r:embed="rId2"/>
          <a:stretch>
            <a:fillRect/>
          </a:stretch>
        </p:blipFill>
        <p:spPr>
          <a:xfrm>
            <a:off x="762000" y="228600"/>
            <a:ext cx="7620000" cy="5848350"/>
          </a:xfrm>
          <a:prstGeom prst="rect">
            <a:avLst/>
          </a:prstGeom>
        </p:spPr>
      </p:pic>
    </p:spTree>
    <p:extLst>
      <p:ext uri="{BB962C8B-B14F-4D97-AF65-F5344CB8AC3E}">
        <p14:creationId xmlns:p14="http://schemas.microsoft.com/office/powerpoint/2010/main" val="483493040"/>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xmlns=""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xmlns=""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38</a:t>
            </a:fld>
            <a:endParaRPr lang="en-US" altLang="en-US" sz="1400" dirty="0"/>
          </a:p>
        </p:txBody>
      </p:sp>
      <p:sp>
        <p:nvSpPr>
          <p:cNvPr id="2" name="TextBox 1">
            <a:extLst>
              <a:ext uri="{FF2B5EF4-FFF2-40B4-BE49-F238E27FC236}">
                <a16:creationId xmlns:a16="http://schemas.microsoft.com/office/drawing/2014/main" xmlns="" id="{E22AEA0F-6E33-4504-B774-9331B6D7A404}"/>
              </a:ext>
            </a:extLst>
          </p:cNvPr>
          <p:cNvSpPr txBox="1"/>
          <p:nvPr/>
        </p:nvSpPr>
        <p:spPr>
          <a:xfrm>
            <a:off x="457200" y="122237"/>
            <a:ext cx="8001000" cy="5924699"/>
          </a:xfrm>
          <a:prstGeom prst="rect">
            <a:avLst/>
          </a:prstGeom>
          <a:noFill/>
        </p:spPr>
        <p:txBody>
          <a:bodyPr wrap="square" rtlCol="0">
            <a:spAutoFit/>
          </a:bodyPr>
          <a:lstStyle/>
          <a:p>
            <a:pPr algn="ctr"/>
            <a:r>
              <a:rPr lang="en-US" sz="2400" b="1" dirty="0">
                <a:solidFill>
                  <a:srgbClr val="FF0000"/>
                </a:solidFill>
              </a:rPr>
              <a:t>COVID-19 Impact: </a:t>
            </a:r>
          </a:p>
          <a:p>
            <a:pPr algn="ctr"/>
            <a:r>
              <a:rPr lang="en-US" sz="2400" b="1" dirty="0">
                <a:solidFill>
                  <a:srgbClr val="FF0000"/>
                </a:solidFill>
              </a:rPr>
              <a:t>Gap in PERCENT employed: </a:t>
            </a:r>
            <a:r>
              <a:rPr lang="en-US" sz="2400" b="1" dirty="0">
                <a:solidFill>
                  <a:srgbClr val="7030A0"/>
                </a:solidFill>
              </a:rPr>
              <a:t>By province</a:t>
            </a:r>
          </a:p>
          <a:p>
            <a:pPr algn="ctr"/>
            <a:r>
              <a:rPr lang="en-US" sz="2400" b="1" dirty="0">
                <a:solidFill>
                  <a:srgbClr val="FF0000"/>
                </a:solidFill>
              </a:rPr>
              <a:t>compared to same month in previous year</a:t>
            </a:r>
            <a:r>
              <a:rPr lang="en-US" sz="2400" b="1" dirty="0">
                <a:solidFill>
                  <a:srgbClr val="7030A0"/>
                </a:solidFill>
              </a:rPr>
              <a:t> </a:t>
            </a:r>
          </a:p>
          <a:p>
            <a:pPr algn="ctr"/>
            <a:r>
              <a:rPr lang="en-US" sz="2400" b="1" dirty="0"/>
              <a:t>in</a:t>
            </a:r>
          </a:p>
          <a:p>
            <a:pPr algn="ctr"/>
            <a:r>
              <a:rPr lang="en-US" sz="2000" b="1" dirty="0"/>
              <a:t>LUC: Larger urban centres and RST: Rural and small town areas</a:t>
            </a:r>
          </a:p>
          <a:p>
            <a:pPr algn="ctr"/>
            <a:endParaRPr lang="en-US" sz="500" b="1" dirty="0"/>
          </a:p>
          <a:p>
            <a:pPr marL="742950" lvl="1"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b="1" dirty="0"/>
              <a:t>In June 2020, the three provinces with the largest RST COVID-19 impact or gap in terms of the PERCENT difference in employment, compared to June, 2019, were:</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1. – 14.5% : Newfoundland and Labrador</a:t>
            </a:r>
          </a:p>
          <a:p>
            <a:pPr marL="285750" indent="-285750">
              <a:buFont typeface="Arial" panose="020B0604020202020204" pitchFamily="34" charset="0"/>
              <a:buChar char="•"/>
            </a:pPr>
            <a:r>
              <a:rPr lang="en-US" b="1" dirty="0"/>
              <a:t>2. – 14.2% : Quebec</a:t>
            </a:r>
          </a:p>
          <a:p>
            <a:pPr marL="285750" indent="-285750">
              <a:buFont typeface="Arial" panose="020B0604020202020204" pitchFamily="34" charset="0"/>
              <a:buChar char="•"/>
            </a:pPr>
            <a:r>
              <a:rPr lang="en-US" b="1" dirty="0"/>
              <a:t>2. – 13.5% : Alberta</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sz="1600" dirty="0"/>
          </a:p>
          <a:p>
            <a:pPr marL="742950" lvl="1" indent="-285750">
              <a:buFont typeface="Arial" panose="020B0604020202020204" pitchFamily="34" charset="0"/>
              <a:buChar char="•"/>
            </a:pPr>
            <a:endParaRPr lang="en-US" sz="1400" dirty="0"/>
          </a:p>
          <a:p>
            <a:pPr marL="742950" lvl="1" indent="-285750">
              <a:buFont typeface="Arial" panose="020B0604020202020204" pitchFamily="34" charset="0"/>
              <a:buChar char="•"/>
            </a:pPr>
            <a:endParaRPr lang="en-US" sz="1400" dirty="0"/>
          </a:p>
          <a:p>
            <a:pPr marL="742950" lvl="1"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Details of number employed by industry sector are in slides 13-14-15, details on percent change in number employed by industry sector are in slides 35-36-37, details by province are in slide 51 and details by age and sex are in slide 66.</a:t>
            </a:r>
            <a:endParaRPr lang="en-US" b="1" dirty="0"/>
          </a:p>
        </p:txBody>
      </p:sp>
    </p:spTree>
    <p:extLst>
      <p:ext uri="{BB962C8B-B14F-4D97-AF65-F5344CB8AC3E}">
        <p14:creationId xmlns:p14="http://schemas.microsoft.com/office/powerpoint/2010/main" val="2986396540"/>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xmlns=""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xmlns=""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39</a:t>
            </a:fld>
            <a:endParaRPr lang="en-US" altLang="en-US" sz="1400" dirty="0"/>
          </a:p>
        </p:txBody>
      </p:sp>
      <p:pic>
        <p:nvPicPr>
          <p:cNvPr id="4" name="Picture 3">
            <a:extLst>
              <a:ext uri="{FF2B5EF4-FFF2-40B4-BE49-F238E27FC236}">
                <a16:creationId xmlns:a16="http://schemas.microsoft.com/office/drawing/2014/main" xmlns="" id="{8EA95EC2-F0EF-4573-85D9-9D08A5A86464}"/>
              </a:ext>
            </a:extLst>
          </p:cNvPr>
          <p:cNvPicPr>
            <a:picLocks noChangeAspect="1"/>
          </p:cNvPicPr>
          <p:nvPr/>
        </p:nvPicPr>
        <p:blipFill>
          <a:blip r:embed="rId2"/>
          <a:stretch>
            <a:fillRect/>
          </a:stretch>
        </p:blipFill>
        <p:spPr>
          <a:xfrm>
            <a:off x="323022" y="798842"/>
            <a:ext cx="8516178" cy="5039984"/>
          </a:xfrm>
          <a:prstGeom prst="rect">
            <a:avLst/>
          </a:prstGeom>
        </p:spPr>
      </p:pic>
    </p:spTree>
    <p:extLst>
      <p:ext uri="{BB962C8B-B14F-4D97-AF65-F5344CB8AC3E}">
        <p14:creationId xmlns:p14="http://schemas.microsoft.com/office/powerpoint/2010/main" val="3674832919"/>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xmlns=""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xmlns=""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4</a:t>
            </a:fld>
            <a:endParaRPr lang="en-US" altLang="en-US" sz="1400" dirty="0"/>
          </a:p>
        </p:txBody>
      </p:sp>
      <p:sp>
        <p:nvSpPr>
          <p:cNvPr id="3" name="TextBox 2">
            <a:extLst>
              <a:ext uri="{FF2B5EF4-FFF2-40B4-BE49-F238E27FC236}">
                <a16:creationId xmlns:a16="http://schemas.microsoft.com/office/drawing/2014/main" xmlns="" id="{2205B14E-03BE-4EF8-B642-4FDDAC04DFF0}"/>
              </a:ext>
            </a:extLst>
          </p:cNvPr>
          <p:cNvSpPr txBox="1"/>
          <p:nvPr/>
        </p:nvSpPr>
        <p:spPr>
          <a:xfrm>
            <a:off x="457200" y="304800"/>
            <a:ext cx="8382000" cy="5201424"/>
          </a:xfrm>
          <a:prstGeom prst="rect">
            <a:avLst/>
          </a:prstGeom>
          <a:noFill/>
        </p:spPr>
        <p:txBody>
          <a:bodyPr wrap="square" rtlCol="0">
            <a:spAutoFit/>
          </a:bodyPr>
          <a:lstStyle/>
          <a:p>
            <a:pPr algn="ctr"/>
            <a:endParaRPr lang="en-US" sz="500" b="1" dirty="0"/>
          </a:p>
          <a:p>
            <a:pPr algn="ctr"/>
            <a:r>
              <a:rPr lang="en-US" sz="2000" b="1" dirty="0">
                <a:solidFill>
                  <a:srgbClr val="FF0000"/>
                </a:solidFill>
              </a:rPr>
              <a:t>Introduction -- COVID-19 timeline</a:t>
            </a:r>
          </a:p>
          <a:p>
            <a:endParaRPr lang="en-US" sz="1000" b="1" dirty="0"/>
          </a:p>
          <a:p>
            <a:r>
              <a:rPr lang="en-US" sz="1400" dirty="0"/>
              <a:t>Dec. 31, 2019: China informs the World Health Organization (WHO) of a cluster of 41 patients with a mysterious pneumonia.</a:t>
            </a:r>
          </a:p>
          <a:p>
            <a:r>
              <a:rPr lang="en-US" sz="1400" dirty="0"/>
              <a:t>Jan. 23, 2020:The city of Wuhan is placed under quarantine and a few days later, so is the entire province of Hubei.</a:t>
            </a:r>
          </a:p>
          <a:p>
            <a:r>
              <a:rPr lang="en-US" sz="1400" dirty="0"/>
              <a:t>Mar. 11, 2020: The WHO declares a pandemic; the global confirmed case count is 126,000.</a:t>
            </a:r>
          </a:p>
          <a:p>
            <a:r>
              <a:rPr lang="en-US" sz="1400" dirty="0"/>
              <a:t>Mar. 12 (Quebec) to Mar. 22 (Nova Scotia), every Canadian province and territory had declared a state of emergency, with gradually tightening restrictions.</a:t>
            </a:r>
          </a:p>
          <a:p>
            <a:r>
              <a:rPr lang="en-US" sz="1400" dirty="0"/>
              <a:t>Mar.15-21: Enumeration of March employment levels for the Labour Force Survey. Much of the impact of COVID-19 appeared in the March data</a:t>
            </a:r>
          </a:p>
          <a:p>
            <a:r>
              <a:rPr lang="en-US" sz="1400" dirty="0"/>
              <a:t>Mar. 21: U.S.-Canada border officially closes to non-essential travel</a:t>
            </a:r>
          </a:p>
          <a:p>
            <a:r>
              <a:rPr lang="en-US" sz="1400" dirty="0"/>
              <a:t>Apr. 12-18: Enumeration of April employment levels for the Labour Force Survey. The full impact of the impact of COVID-19 appeared in the April data.</a:t>
            </a:r>
          </a:p>
          <a:p>
            <a:r>
              <a:rPr lang="en-US" sz="1400" dirty="0"/>
              <a:t>May 17-26: Enumeration of May employment levels for Labour Force Survey. Only a few establishments in a few provinces had re-opened by this time</a:t>
            </a:r>
          </a:p>
          <a:p>
            <a:endParaRPr lang="en-US" sz="500" dirty="0"/>
          </a:p>
          <a:p>
            <a:r>
              <a:rPr lang="en-US" sz="1600" b="1" dirty="0"/>
              <a:t>THUS: COVID-19 impact on data enumerated by the LFS</a:t>
            </a:r>
          </a:p>
          <a:p>
            <a:pPr marL="285750" indent="-285750">
              <a:buFont typeface="Arial" panose="020B0604020202020204" pitchFamily="34" charset="0"/>
              <a:buChar char="•"/>
            </a:pPr>
            <a:r>
              <a:rPr lang="en-US" sz="1600" dirty="0"/>
              <a:t>Feb 2020 LFS: employment was still in the state of the “old” normal</a:t>
            </a:r>
          </a:p>
          <a:p>
            <a:pPr marL="285750" indent="-285750">
              <a:buFont typeface="Arial" panose="020B0604020202020204" pitchFamily="34" charset="0"/>
              <a:buChar char="•"/>
            </a:pPr>
            <a:r>
              <a:rPr lang="en-US" sz="1600" dirty="0"/>
              <a:t>Mar 2020 LFS: the bulk of the COVID-19 shutdown had occurred</a:t>
            </a:r>
          </a:p>
          <a:p>
            <a:pPr marL="285750" indent="-285750">
              <a:buFont typeface="Arial" panose="020B0604020202020204" pitchFamily="34" charset="0"/>
              <a:buChar char="•"/>
            </a:pPr>
            <a:r>
              <a:rPr lang="en-US" sz="1600" dirty="0"/>
              <a:t>Apr 2020 LFS: the complete impact of COVID-19</a:t>
            </a:r>
          </a:p>
          <a:p>
            <a:pPr marL="285750" indent="-285750">
              <a:buFont typeface="Arial" panose="020B0604020202020204" pitchFamily="34" charset="0"/>
              <a:buChar char="•"/>
            </a:pPr>
            <a:r>
              <a:rPr lang="en-US" sz="1600" dirty="0"/>
              <a:t>May 2020 LFS: a few scattered re-openings were occurring</a:t>
            </a:r>
          </a:p>
          <a:p>
            <a:pPr marL="285750" indent="-285750">
              <a:buFont typeface="Arial" panose="020B0604020202020204" pitchFamily="34" charset="0"/>
              <a:buChar char="•"/>
            </a:pPr>
            <a:r>
              <a:rPr lang="en-US" sz="1600" dirty="0"/>
              <a:t>Jun 2020 LFS : many (albeit partial) re-openings in many provinces</a:t>
            </a:r>
            <a:endParaRPr lang="en-US" dirty="0"/>
          </a:p>
        </p:txBody>
      </p:sp>
    </p:spTree>
    <p:extLst>
      <p:ext uri="{BB962C8B-B14F-4D97-AF65-F5344CB8AC3E}">
        <p14:creationId xmlns:p14="http://schemas.microsoft.com/office/powerpoint/2010/main" val="3742906465"/>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xmlns=""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xmlns=""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40</a:t>
            </a:fld>
            <a:endParaRPr lang="en-US" altLang="en-US" sz="1400" dirty="0"/>
          </a:p>
        </p:txBody>
      </p:sp>
      <p:pic>
        <p:nvPicPr>
          <p:cNvPr id="3" name="Picture 2">
            <a:extLst>
              <a:ext uri="{FF2B5EF4-FFF2-40B4-BE49-F238E27FC236}">
                <a16:creationId xmlns:a16="http://schemas.microsoft.com/office/drawing/2014/main" xmlns="" id="{2749CBE8-C01B-4BA8-AF51-62845A7F2E36}"/>
              </a:ext>
            </a:extLst>
          </p:cNvPr>
          <p:cNvPicPr>
            <a:picLocks noChangeAspect="1"/>
          </p:cNvPicPr>
          <p:nvPr/>
        </p:nvPicPr>
        <p:blipFill>
          <a:blip r:embed="rId2"/>
          <a:stretch>
            <a:fillRect/>
          </a:stretch>
        </p:blipFill>
        <p:spPr>
          <a:xfrm>
            <a:off x="250698" y="152400"/>
            <a:ext cx="8642604" cy="6274308"/>
          </a:xfrm>
          <a:prstGeom prst="rect">
            <a:avLst/>
          </a:prstGeom>
        </p:spPr>
      </p:pic>
    </p:spTree>
    <p:extLst>
      <p:ext uri="{BB962C8B-B14F-4D97-AF65-F5344CB8AC3E}">
        <p14:creationId xmlns:p14="http://schemas.microsoft.com/office/powerpoint/2010/main" val="2362821252"/>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xmlns=""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xmlns=""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41</a:t>
            </a:fld>
            <a:endParaRPr lang="en-US" altLang="en-US" sz="1400" dirty="0"/>
          </a:p>
        </p:txBody>
      </p:sp>
      <p:pic>
        <p:nvPicPr>
          <p:cNvPr id="2" name="Picture 1">
            <a:extLst>
              <a:ext uri="{FF2B5EF4-FFF2-40B4-BE49-F238E27FC236}">
                <a16:creationId xmlns:a16="http://schemas.microsoft.com/office/drawing/2014/main" xmlns="" id="{6ED01487-F388-4498-A8B4-D79863D3394E}"/>
              </a:ext>
            </a:extLst>
          </p:cNvPr>
          <p:cNvPicPr>
            <a:picLocks noChangeAspect="1"/>
          </p:cNvPicPr>
          <p:nvPr/>
        </p:nvPicPr>
        <p:blipFill>
          <a:blip r:embed="rId2"/>
          <a:stretch>
            <a:fillRect/>
          </a:stretch>
        </p:blipFill>
        <p:spPr>
          <a:xfrm>
            <a:off x="250698" y="152400"/>
            <a:ext cx="8642604" cy="6274308"/>
          </a:xfrm>
          <a:prstGeom prst="rect">
            <a:avLst/>
          </a:prstGeom>
        </p:spPr>
      </p:pic>
    </p:spTree>
    <p:extLst>
      <p:ext uri="{BB962C8B-B14F-4D97-AF65-F5344CB8AC3E}">
        <p14:creationId xmlns:p14="http://schemas.microsoft.com/office/powerpoint/2010/main" val="38614518"/>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xmlns=""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xmlns=""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42</a:t>
            </a:fld>
            <a:endParaRPr lang="en-US" altLang="en-US" sz="1400" dirty="0"/>
          </a:p>
        </p:txBody>
      </p:sp>
      <p:pic>
        <p:nvPicPr>
          <p:cNvPr id="2" name="Picture 1">
            <a:extLst>
              <a:ext uri="{FF2B5EF4-FFF2-40B4-BE49-F238E27FC236}">
                <a16:creationId xmlns:a16="http://schemas.microsoft.com/office/drawing/2014/main" xmlns="" id="{48FE1709-18A6-4602-8E00-5EADC31FE789}"/>
              </a:ext>
            </a:extLst>
          </p:cNvPr>
          <p:cNvPicPr>
            <a:picLocks noChangeAspect="1"/>
          </p:cNvPicPr>
          <p:nvPr/>
        </p:nvPicPr>
        <p:blipFill>
          <a:blip r:embed="rId2"/>
          <a:stretch>
            <a:fillRect/>
          </a:stretch>
        </p:blipFill>
        <p:spPr>
          <a:xfrm>
            <a:off x="250698" y="152400"/>
            <a:ext cx="8642604" cy="6274308"/>
          </a:xfrm>
          <a:prstGeom prst="rect">
            <a:avLst/>
          </a:prstGeom>
        </p:spPr>
      </p:pic>
    </p:spTree>
    <p:extLst>
      <p:ext uri="{BB962C8B-B14F-4D97-AF65-F5344CB8AC3E}">
        <p14:creationId xmlns:p14="http://schemas.microsoft.com/office/powerpoint/2010/main" val="2642771072"/>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xmlns=""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xmlns=""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43</a:t>
            </a:fld>
            <a:endParaRPr lang="en-US" altLang="en-US" sz="1400" dirty="0"/>
          </a:p>
        </p:txBody>
      </p:sp>
      <p:pic>
        <p:nvPicPr>
          <p:cNvPr id="2" name="Picture 1">
            <a:extLst>
              <a:ext uri="{FF2B5EF4-FFF2-40B4-BE49-F238E27FC236}">
                <a16:creationId xmlns:a16="http://schemas.microsoft.com/office/drawing/2014/main" xmlns="" id="{3A2CAC93-0A67-4D34-B919-CA40E9854B46}"/>
              </a:ext>
            </a:extLst>
          </p:cNvPr>
          <p:cNvPicPr>
            <a:picLocks noChangeAspect="1"/>
          </p:cNvPicPr>
          <p:nvPr/>
        </p:nvPicPr>
        <p:blipFill>
          <a:blip r:embed="rId2"/>
          <a:stretch>
            <a:fillRect/>
          </a:stretch>
        </p:blipFill>
        <p:spPr>
          <a:xfrm>
            <a:off x="250698" y="152400"/>
            <a:ext cx="8642604" cy="6274308"/>
          </a:xfrm>
          <a:prstGeom prst="rect">
            <a:avLst/>
          </a:prstGeom>
        </p:spPr>
      </p:pic>
    </p:spTree>
    <p:extLst>
      <p:ext uri="{BB962C8B-B14F-4D97-AF65-F5344CB8AC3E}">
        <p14:creationId xmlns:p14="http://schemas.microsoft.com/office/powerpoint/2010/main" val="3876521991"/>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xmlns=""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xmlns=""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44</a:t>
            </a:fld>
            <a:endParaRPr lang="en-US" altLang="en-US" sz="1400" dirty="0"/>
          </a:p>
        </p:txBody>
      </p:sp>
      <p:pic>
        <p:nvPicPr>
          <p:cNvPr id="2" name="Picture 1">
            <a:extLst>
              <a:ext uri="{FF2B5EF4-FFF2-40B4-BE49-F238E27FC236}">
                <a16:creationId xmlns:a16="http://schemas.microsoft.com/office/drawing/2014/main" xmlns="" id="{FA9918F6-7E2D-4EFA-BF9A-9DD73B074CA0}"/>
              </a:ext>
            </a:extLst>
          </p:cNvPr>
          <p:cNvPicPr>
            <a:picLocks noChangeAspect="1"/>
          </p:cNvPicPr>
          <p:nvPr/>
        </p:nvPicPr>
        <p:blipFill>
          <a:blip r:embed="rId2"/>
          <a:stretch>
            <a:fillRect/>
          </a:stretch>
        </p:blipFill>
        <p:spPr>
          <a:xfrm>
            <a:off x="250698" y="152400"/>
            <a:ext cx="8642604" cy="6274308"/>
          </a:xfrm>
          <a:prstGeom prst="rect">
            <a:avLst/>
          </a:prstGeom>
        </p:spPr>
      </p:pic>
    </p:spTree>
    <p:extLst>
      <p:ext uri="{BB962C8B-B14F-4D97-AF65-F5344CB8AC3E}">
        <p14:creationId xmlns:p14="http://schemas.microsoft.com/office/powerpoint/2010/main" val="3780833288"/>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xmlns=""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xmlns=""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45</a:t>
            </a:fld>
            <a:endParaRPr lang="en-US" altLang="en-US" sz="1400" dirty="0"/>
          </a:p>
        </p:txBody>
      </p:sp>
      <p:pic>
        <p:nvPicPr>
          <p:cNvPr id="2" name="Picture 1">
            <a:extLst>
              <a:ext uri="{FF2B5EF4-FFF2-40B4-BE49-F238E27FC236}">
                <a16:creationId xmlns:a16="http://schemas.microsoft.com/office/drawing/2014/main" xmlns="" id="{193A5467-AE60-4406-9E0F-002D8EEDFF7F}"/>
              </a:ext>
            </a:extLst>
          </p:cNvPr>
          <p:cNvPicPr>
            <a:picLocks noChangeAspect="1"/>
          </p:cNvPicPr>
          <p:nvPr/>
        </p:nvPicPr>
        <p:blipFill>
          <a:blip r:embed="rId2"/>
          <a:stretch>
            <a:fillRect/>
          </a:stretch>
        </p:blipFill>
        <p:spPr>
          <a:xfrm>
            <a:off x="250698" y="152400"/>
            <a:ext cx="8642604" cy="6274308"/>
          </a:xfrm>
          <a:prstGeom prst="rect">
            <a:avLst/>
          </a:prstGeom>
        </p:spPr>
      </p:pic>
    </p:spTree>
    <p:extLst>
      <p:ext uri="{BB962C8B-B14F-4D97-AF65-F5344CB8AC3E}">
        <p14:creationId xmlns:p14="http://schemas.microsoft.com/office/powerpoint/2010/main" val="3535963357"/>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xmlns=""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xmlns=""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46</a:t>
            </a:fld>
            <a:endParaRPr lang="en-US" altLang="en-US" sz="1400" dirty="0"/>
          </a:p>
        </p:txBody>
      </p:sp>
      <p:pic>
        <p:nvPicPr>
          <p:cNvPr id="2" name="Picture 1">
            <a:extLst>
              <a:ext uri="{FF2B5EF4-FFF2-40B4-BE49-F238E27FC236}">
                <a16:creationId xmlns:a16="http://schemas.microsoft.com/office/drawing/2014/main" xmlns="" id="{9FCA7196-28E1-42BB-9092-C385A2533E2D}"/>
              </a:ext>
            </a:extLst>
          </p:cNvPr>
          <p:cNvPicPr>
            <a:picLocks noChangeAspect="1"/>
          </p:cNvPicPr>
          <p:nvPr/>
        </p:nvPicPr>
        <p:blipFill>
          <a:blip r:embed="rId2"/>
          <a:stretch>
            <a:fillRect/>
          </a:stretch>
        </p:blipFill>
        <p:spPr>
          <a:xfrm>
            <a:off x="250698" y="152400"/>
            <a:ext cx="8642604" cy="6274308"/>
          </a:xfrm>
          <a:prstGeom prst="rect">
            <a:avLst/>
          </a:prstGeom>
        </p:spPr>
      </p:pic>
    </p:spTree>
    <p:extLst>
      <p:ext uri="{BB962C8B-B14F-4D97-AF65-F5344CB8AC3E}">
        <p14:creationId xmlns:p14="http://schemas.microsoft.com/office/powerpoint/2010/main" val="3163164165"/>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xmlns=""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xmlns=""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47</a:t>
            </a:fld>
            <a:endParaRPr lang="en-US" altLang="en-US" sz="1400" dirty="0"/>
          </a:p>
        </p:txBody>
      </p:sp>
      <p:pic>
        <p:nvPicPr>
          <p:cNvPr id="2" name="Picture 1">
            <a:extLst>
              <a:ext uri="{FF2B5EF4-FFF2-40B4-BE49-F238E27FC236}">
                <a16:creationId xmlns:a16="http://schemas.microsoft.com/office/drawing/2014/main" xmlns="" id="{C0F9963D-C70D-4092-9A85-38E39C3179E2}"/>
              </a:ext>
            </a:extLst>
          </p:cNvPr>
          <p:cNvPicPr>
            <a:picLocks noChangeAspect="1"/>
          </p:cNvPicPr>
          <p:nvPr/>
        </p:nvPicPr>
        <p:blipFill>
          <a:blip r:embed="rId2"/>
          <a:stretch>
            <a:fillRect/>
          </a:stretch>
        </p:blipFill>
        <p:spPr>
          <a:xfrm>
            <a:off x="250698" y="152400"/>
            <a:ext cx="8642604" cy="6274308"/>
          </a:xfrm>
          <a:prstGeom prst="rect">
            <a:avLst/>
          </a:prstGeom>
        </p:spPr>
      </p:pic>
    </p:spTree>
    <p:extLst>
      <p:ext uri="{BB962C8B-B14F-4D97-AF65-F5344CB8AC3E}">
        <p14:creationId xmlns:p14="http://schemas.microsoft.com/office/powerpoint/2010/main" val="1043593109"/>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xmlns=""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xmlns=""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48</a:t>
            </a:fld>
            <a:endParaRPr lang="en-US" altLang="en-US" sz="1400" dirty="0"/>
          </a:p>
        </p:txBody>
      </p:sp>
      <p:pic>
        <p:nvPicPr>
          <p:cNvPr id="2" name="Picture 1">
            <a:extLst>
              <a:ext uri="{FF2B5EF4-FFF2-40B4-BE49-F238E27FC236}">
                <a16:creationId xmlns:a16="http://schemas.microsoft.com/office/drawing/2014/main" xmlns="" id="{40153C71-7CBF-42B5-A5DB-F9B4E1DC7BD5}"/>
              </a:ext>
            </a:extLst>
          </p:cNvPr>
          <p:cNvPicPr>
            <a:picLocks noChangeAspect="1"/>
          </p:cNvPicPr>
          <p:nvPr/>
        </p:nvPicPr>
        <p:blipFill>
          <a:blip r:embed="rId2"/>
          <a:stretch>
            <a:fillRect/>
          </a:stretch>
        </p:blipFill>
        <p:spPr>
          <a:xfrm>
            <a:off x="250698" y="152400"/>
            <a:ext cx="8642604" cy="6274308"/>
          </a:xfrm>
          <a:prstGeom prst="rect">
            <a:avLst/>
          </a:prstGeom>
        </p:spPr>
      </p:pic>
    </p:spTree>
    <p:extLst>
      <p:ext uri="{BB962C8B-B14F-4D97-AF65-F5344CB8AC3E}">
        <p14:creationId xmlns:p14="http://schemas.microsoft.com/office/powerpoint/2010/main" val="706941060"/>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xmlns=""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xmlns=""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49</a:t>
            </a:fld>
            <a:endParaRPr lang="en-US" altLang="en-US" sz="1400" dirty="0"/>
          </a:p>
        </p:txBody>
      </p:sp>
      <p:pic>
        <p:nvPicPr>
          <p:cNvPr id="2" name="Picture 1">
            <a:extLst>
              <a:ext uri="{FF2B5EF4-FFF2-40B4-BE49-F238E27FC236}">
                <a16:creationId xmlns:a16="http://schemas.microsoft.com/office/drawing/2014/main" xmlns="" id="{273B842F-77E9-46A1-9256-6B7C91DE6E78}"/>
              </a:ext>
            </a:extLst>
          </p:cNvPr>
          <p:cNvPicPr>
            <a:picLocks noChangeAspect="1"/>
          </p:cNvPicPr>
          <p:nvPr/>
        </p:nvPicPr>
        <p:blipFill>
          <a:blip r:embed="rId2"/>
          <a:stretch>
            <a:fillRect/>
          </a:stretch>
        </p:blipFill>
        <p:spPr>
          <a:xfrm>
            <a:off x="250698" y="152400"/>
            <a:ext cx="8642604" cy="6274308"/>
          </a:xfrm>
          <a:prstGeom prst="rect">
            <a:avLst/>
          </a:prstGeom>
        </p:spPr>
      </p:pic>
    </p:spTree>
    <p:extLst>
      <p:ext uri="{BB962C8B-B14F-4D97-AF65-F5344CB8AC3E}">
        <p14:creationId xmlns:p14="http://schemas.microsoft.com/office/powerpoint/2010/main" val="3939520154"/>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xmlns=""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xmlns=""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5</a:t>
            </a:fld>
            <a:endParaRPr lang="en-US" altLang="en-US" sz="1400" dirty="0"/>
          </a:p>
        </p:txBody>
      </p:sp>
      <p:sp>
        <p:nvSpPr>
          <p:cNvPr id="3" name="TextBox 2">
            <a:extLst>
              <a:ext uri="{FF2B5EF4-FFF2-40B4-BE49-F238E27FC236}">
                <a16:creationId xmlns:a16="http://schemas.microsoft.com/office/drawing/2014/main" xmlns="" id="{2205B14E-03BE-4EF8-B642-4FDDAC04DFF0}"/>
              </a:ext>
            </a:extLst>
          </p:cNvPr>
          <p:cNvSpPr txBox="1"/>
          <p:nvPr/>
        </p:nvSpPr>
        <p:spPr>
          <a:xfrm>
            <a:off x="457200" y="304800"/>
            <a:ext cx="8229600" cy="5755422"/>
          </a:xfrm>
          <a:prstGeom prst="rect">
            <a:avLst/>
          </a:prstGeom>
          <a:noFill/>
        </p:spPr>
        <p:txBody>
          <a:bodyPr wrap="square" rtlCol="0">
            <a:spAutoFit/>
          </a:bodyPr>
          <a:lstStyle/>
          <a:p>
            <a:pPr algn="ctr"/>
            <a:r>
              <a:rPr lang="en-US" sz="2000" b="1" dirty="0">
                <a:solidFill>
                  <a:srgbClr val="FF0000"/>
                </a:solidFill>
              </a:rPr>
              <a:t>Definitions</a:t>
            </a:r>
          </a:p>
          <a:p>
            <a:pPr algn="ctr"/>
            <a:endParaRPr lang="en-US" sz="2000" b="1" dirty="0"/>
          </a:p>
          <a:p>
            <a:pPr algn="ctr"/>
            <a:r>
              <a:rPr lang="en-US" sz="2000" b="1" dirty="0"/>
              <a:t>Labour Force Survey (LFS)</a:t>
            </a:r>
          </a:p>
          <a:p>
            <a:pPr algn="ctr"/>
            <a:endParaRPr lang="en-US" sz="2000" b="1" dirty="0"/>
          </a:p>
          <a:p>
            <a:pPr marL="342900" indent="-342900">
              <a:buAutoNum type="arabicPeriod"/>
            </a:pPr>
            <a:r>
              <a:rPr lang="en-US" dirty="0"/>
              <a:t>Data on employment from the monthly LFS during the third week of June, 2020 was published on July 10, 2020. </a:t>
            </a:r>
          </a:p>
          <a:p>
            <a:pPr marL="342900" indent="-342900">
              <a:buAutoNum type="arabicPeriod"/>
            </a:pPr>
            <a:r>
              <a:rPr lang="en-US" b="1" dirty="0"/>
              <a:t>Number employed</a:t>
            </a:r>
            <a:r>
              <a:rPr lang="en-US" dirty="0"/>
              <a:t>: Number of persons who, during the reference week, worked for pay or profit, or performed unpaid family work or had a job but were not at work due to own illness or disability, personal or family responsibilities, labour dispute, vacation, or other reason. Those persons on layoff and persons without work but who had a job to start at a definite date in the future are not considered employed. Estimates in thousands, rounded to the nearest hundred.</a:t>
            </a:r>
          </a:p>
          <a:p>
            <a:pPr marL="342900" indent="-342900">
              <a:buAutoNum type="arabicPeriod"/>
            </a:pPr>
            <a:r>
              <a:rPr lang="en-US" dirty="0"/>
              <a:t>The LFS rotates 1/6 of its sample every month. The data for the first month is typically collected via a face-to-face household interview but, for March, 2020, this was changed to a telephone (or maybe Internet) data collection approach.</a:t>
            </a:r>
          </a:p>
          <a:p>
            <a:pPr marL="342900" indent="-342900">
              <a:buAutoNum type="arabicPeriod"/>
            </a:pPr>
            <a:r>
              <a:rPr lang="en-US" dirty="0"/>
              <a:t>Rural and small town areas are defined in the next slide.</a:t>
            </a:r>
          </a:p>
          <a:p>
            <a:pPr marL="342900" indent="-342900">
              <a:buAutoNum type="arabicPeriod"/>
            </a:pPr>
            <a:endParaRPr lang="en-US" dirty="0"/>
          </a:p>
          <a:p>
            <a:pPr marL="342900" indent="-342900">
              <a:buAutoNum type="arabicPeriod"/>
            </a:pPr>
            <a:endParaRPr lang="en-US" dirty="0"/>
          </a:p>
        </p:txBody>
      </p:sp>
    </p:spTree>
    <p:extLst>
      <p:ext uri="{BB962C8B-B14F-4D97-AF65-F5344CB8AC3E}">
        <p14:creationId xmlns:p14="http://schemas.microsoft.com/office/powerpoint/2010/main" val="1422094209"/>
      </p:ext>
    </p:extLst>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xmlns=""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xmlns=""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50</a:t>
            </a:fld>
            <a:endParaRPr lang="en-US" altLang="en-US" sz="1400" dirty="0"/>
          </a:p>
        </p:txBody>
      </p:sp>
      <p:pic>
        <p:nvPicPr>
          <p:cNvPr id="3" name="Picture 2">
            <a:extLst>
              <a:ext uri="{FF2B5EF4-FFF2-40B4-BE49-F238E27FC236}">
                <a16:creationId xmlns:a16="http://schemas.microsoft.com/office/drawing/2014/main" xmlns="" id="{C48A28BF-72C8-4F97-8C2A-166018FC0744}"/>
              </a:ext>
            </a:extLst>
          </p:cNvPr>
          <p:cNvPicPr>
            <a:picLocks noChangeAspect="1"/>
          </p:cNvPicPr>
          <p:nvPr/>
        </p:nvPicPr>
        <p:blipFill>
          <a:blip r:embed="rId2"/>
          <a:stretch>
            <a:fillRect/>
          </a:stretch>
        </p:blipFill>
        <p:spPr>
          <a:xfrm>
            <a:off x="250698" y="152400"/>
            <a:ext cx="8642604" cy="6274308"/>
          </a:xfrm>
          <a:prstGeom prst="rect">
            <a:avLst/>
          </a:prstGeom>
        </p:spPr>
      </p:pic>
    </p:spTree>
    <p:extLst>
      <p:ext uri="{BB962C8B-B14F-4D97-AF65-F5344CB8AC3E}">
        <p14:creationId xmlns:p14="http://schemas.microsoft.com/office/powerpoint/2010/main" val="1152387058"/>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xmlns=""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xmlns=""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51</a:t>
            </a:fld>
            <a:endParaRPr lang="en-US" altLang="en-US" sz="1400" dirty="0"/>
          </a:p>
        </p:txBody>
      </p:sp>
      <p:pic>
        <p:nvPicPr>
          <p:cNvPr id="4" name="Picture 3">
            <a:extLst>
              <a:ext uri="{FF2B5EF4-FFF2-40B4-BE49-F238E27FC236}">
                <a16:creationId xmlns:a16="http://schemas.microsoft.com/office/drawing/2014/main" xmlns="" id="{CE354173-7B9C-4B8D-9A0B-5F7916645CCE}"/>
              </a:ext>
            </a:extLst>
          </p:cNvPr>
          <p:cNvPicPr>
            <a:picLocks noChangeAspect="1"/>
          </p:cNvPicPr>
          <p:nvPr/>
        </p:nvPicPr>
        <p:blipFill>
          <a:blip r:embed="rId2"/>
          <a:stretch>
            <a:fillRect/>
          </a:stretch>
        </p:blipFill>
        <p:spPr>
          <a:xfrm>
            <a:off x="1184414" y="122237"/>
            <a:ext cx="6391026" cy="6469156"/>
          </a:xfrm>
          <a:prstGeom prst="rect">
            <a:avLst/>
          </a:prstGeom>
        </p:spPr>
      </p:pic>
    </p:spTree>
    <p:extLst>
      <p:ext uri="{BB962C8B-B14F-4D97-AF65-F5344CB8AC3E}">
        <p14:creationId xmlns:p14="http://schemas.microsoft.com/office/powerpoint/2010/main" val="1251481791"/>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xmlns=""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xmlns=""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52</a:t>
            </a:fld>
            <a:endParaRPr lang="en-US" altLang="en-US" sz="1400" dirty="0"/>
          </a:p>
        </p:txBody>
      </p:sp>
      <p:sp>
        <p:nvSpPr>
          <p:cNvPr id="2" name="TextBox 1">
            <a:extLst>
              <a:ext uri="{FF2B5EF4-FFF2-40B4-BE49-F238E27FC236}">
                <a16:creationId xmlns:a16="http://schemas.microsoft.com/office/drawing/2014/main" xmlns="" id="{E22AEA0F-6E33-4504-B774-9331B6D7A404}"/>
              </a:ext>
            </a:extLst>
          </p:cNvPr>
          <p:cNvSpPr txBox="1"/>
          <p:nvPr/>
        </p:nvSpPr>
        <p:spPr>
          <a:xfrm>
            <a:off x="571500" y="122237"/>
            <a:ext cx="8001000" cy="5801588"/>
          </a:xfrm>
          <a:prstGeom prst="rect">
            <a:avLst/>
          </a:prstGeom>
          <a:noFill/>
        </p:spPr>
        <p:txBody>
          <a:bodyPr wrap="square" rtlCol="0">
            <a:spAutoFit/>
          </a:bodyPr>
          <a:lstStyle/>
          <a:p>
            <a:pPr algn="ctr"/>
            <a:r>
              <a:rPr lang="en-US" sz="2400" b="1" dirty="0">
                <a:solidFill>
                  <a:srgbClr val="FF0000"/>
                </a:solidFill>
              </a:rPr>
              <a:t>COVID-19 Impact: </a:t>
            </a:r>
          </a:p>
          <a:p>
            <a:pPr algn="ctr"/>
            <a:r>
              <a:rPr lang="en-US" sz="2400" b="1" dirty="0">
                <a:solidFill>
                  <a:srgbClr val="FF0000"/>
                </a:solidFill>
              </a:rPr>
              <a:t>Gap in PERCENT employed: </a:t>
            </a:r>
            <a:r>
              <a:rPr lang="en-US" sz="2400" b="1" dirty="0">
                <a:solidFill>
                  <a:srgbClr val="7030A0"/>
                </a:solidFill>
              </a:rPr>
              <a:t>By sex</a:t>
            </a:r>
          </a:p>
          <a:p>
            <a:pPr algn="ctr"/>
            <a:r>
              <a:rPr lang="en-US" sz="2400" b="1" dirty="0">
                <a:solidFill>
                  <a:srgbClr val="FF0000"/>
                </a:solidFill>
              </a:rPr>
              <a:t>compared to same month in previous year</a:t>
            </a:r>
            <a:r>
              <a:rPr lang="en-US" sz="2400" b="1" dirty="0">
                <a:solidFill>
                  <a:srgbClr val="7030A0"/>
                </a:solidFill>
              </a:rPr>
              <a:t> </a:t>
            </a:r>
          </a:p>
          <a:p>
            <a:pPr algn="ctr"/>
            <a:r>
              <a:rPr lang="en-US" sz="2400" b="1" dirty="0"/>
              <a:t>in</a:t>
            </a:r>
          </a:p>
          <a:p>
            <a:pPr algn="ctr"/>
            <a:r>
              <a:rPr lang="en-US" sz="2000" b="1" dirty="0"/>
              <a:t>LUC: Larger urban centres and RST: Rural and small town areas</a:t>
            </a:r>
          </a:p>
          <a:p>
            <a:pPr algn="ctr"/>
            <a:endParaRPr lang="en-US" sz="500" b="1" dirty="0"/>
          </a:p>
          <a:p>
            <a:pPr marL="742950" lvl="1" indent="-285750">
              <a:buFont typeface="Arial" panose="020B0604020202020204" pitchFamily="34" charset="0"/>
              <a:buChar char="•"/>
            </a:pPr>
            <a:endParaRPr lang="en-US" dirty="0"/>
          </a:p>
          <a:p>
            <a:pPr marL="285750" indent="-285750">
              <a:buFont typeface="Wingdings" panose="05000000000000000000" pitchFamily="2" charset="2"/>
              <a:buChar char="Ø"/>
            </a:pPr>
            <a:r>
              <a:rPr lang="en-US" b="1" dirty="0"/>
              <a:t>In </a:t>
            </a:r>
            <a:r>
              <a:rPr lang="en-US" b="1" dirty="0">
                <a:solidFill>
                  <a:srgbClr val="FF0000"/>
                </a:solidFill>
              </a:rPr>
              <a:t>June, 2020, </a:t>
            </a:r>
            <a:r>
              <a:rPr lang="en-US" b="1" dirty="0"/>
              <a:t>the employment PERCENT gap by sex, compared to June, 2019, showed:</a:t>
            </a:r>
          </a:p>
          <a:p>
            <a:pPr marL="285750" indent="-285750">
              <a:buFont typeface="Wingdings" panose="05000000000000000000" pitchFamily="2" charset="2"/>
              <a:buChar char="Ø"/>
            </a:pPr>
            <a:endParaRPr lang="en-US" b="1" dirty="0">
              <a:solidFill>
                <a:srgbClr val="FF0000"/>
              </a:solidFill>
            </a:endParaRPr>
          </a:p>
          <a:p>
            <a:pPr marL="285750" indent="-285750">
              <a:buFont typeface="Arial" panose="020B0604020202020204" pitchFamily="34" charset="0"/>
              <a:buChar char="•"/>
            </a:pPr>
            <a:r>
              <a:rPr lang="en-US" b="1" dirty="0"/>
              <a:t>For males, the RST gap was similar to the LUC gap  and</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For females, the RST gap was similar to the LUC gap.</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Thus, for each sex, the COVID-19 impact was essentially the same in LUCs and in RST areas</a:t>
            </a:r>
            <a:endParaRPr lang="en-US" dirty="0"/>
          </a:p>
          <a:p>
            <a:pPr lvl="1"/>
            <a:endParaRPr lang="en-US" sz="1400" dirty="0"/>
          </a:p>
          <a:p>
            <a:pPr lvl="1"/>
            <a:endParaRPr lang="en-US" sz="1400" dirty="0"/>
          </a:p>
          <a:p>
            <a:pPr marL="285750" indent="-285750">
              <a:buFont typeface="Arial" panose="020B0604020202020204" pitchFamily="34" charset="0"/>
              <a:buChar char="•"/>
            </a:pPr>
            <a:r>
              <a:rPr lang="en-US" sz="1400" dirty="0"/>
              <a:t>Details of number employed by industry sector are in slides 13-14-15, details on percent change in number employed by industry sector are in slides 35-36-37, details by province are in slide 51 and details by age and sex are in slide 66.</a:t>
            </a:r>
            <a:endParaRPr lang="en-US" b="1" dirty="0"/>
          </a:p>
        </p:txBody>
      </p:sp>
    </p:spTree>
    <p:extLst>
      <p:ext uri="{BB962C8B-B14F-4D97-AF65-F5344CB8AC3E}">
        <p14:creationId xmlns:p14="http://schemas.microsoft.com/office/powerpoint/2010/main" val="942970464"/>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xmlns=""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xmlns=""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53</a:t>
            </a:fld>
            <a:endParaRPr lang="en-US" altLang="en-US" sz="1400" dirty="0"/>
          </a:p>
        </p:txBody>
      </p:sp>
      <p:pic>
        <p:nvPicPr>
          <p:cNvPr id="2" name="Picture 1">
            <a:extLst>
              <a:ext uri="{FF2B5EF4-FFF2-40B4-BE49-F238E27FC236}">
                <a16:creationId xmlns:a16="http://schemas.microsoft.com/office/drawing/2014/main" xmlns="" id="{2C59C886-6FED-4F59-BD3E-C0BDFA7BE989}"/>
              </a:ext>
            </a:extLst>
          </p:cNvPr>
          <p:cNvPicPr>
            <a:picLocks noChangeAspect="1"/>
          </p:cNvPicPr>
          <p:nvPr/>
        </p:nvPicPr>
        <p:blipFill>
          <a:blip r:embed="rId2"/>
          <a:stretch>
            <a:fillRect/>
          </a:stretch>
        </p:blipFill>
        <p:spPr>
          <a:xfrm>
            <a:off x="251460" y="152400"/>
            <a:ext cx="8641080" cy="6280404"/>
          </a:xfrm>
          <a:prstGeom prst="rect">
            <a:avLst/>
          </a:prstGeom>
        </p:spPr>
      </p:pic>
    </p:spTree>
    <p:extLst>
      <p:ext uri="{BB962C8B-B14F-4D97-AF65-F5344CB8AC3E}">
        <p14:creationId xmlns:p14="http://schemas.microsoft.com/office/powerpoint/2010/main" val="267287153"/>
      </p:ext>
    </p:extLst>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xmlns=""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xmlns=""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54</a:t>
            </a:fld>
            <a:endParaRPr lang="en-US" altLang="en-US" sz="1400" dirty="0"/>
          </a:p>
        </p:txBody>
      </p:sp>
      <p:pic>
        <p:nvPicPr>
          <p:cNvPr id="4" name="Picture 3">
            <a:extLst>
              <a:ext uri="{FF2B5EF4-FFF2-40B4-BE49-F238E27FC236}">
                <a16:creationId xmlns:a16="http://schemas.microsoft.com/office/drawing/2014/main" xmlns="" id="{54B5D94D-824F-4D78-B4E9-1C28BA5D1125}"/>
              </a:ext>
            </a:extLst>
          </p:cNvPr>
          <p:cNvPicPr>
            <a:picLocks noChangeAspect="1"/>
          </p:cNvPicPr>
          <p:nvPr/>
        </p:nvPicPr>
        <p:blipFill>
          <a:blip r:embed="rId2"/>
          <a:stretch>
            <a:fillRect/>
          </a:stretch>
        </p:blipFill>
        <p:spPr>
          <a:xfrm>
            <a:off x="251460" y="152400"/>
            <a:ext cx="8641080" cy="6280404"/>
          </a:xfrm>
          <a:prstGeom prst="rect">
            <a:avLst/>
          </a:prstGeom>
        </p:spPr>
      </p:pic>
    </p:spTree>
    <p:extLst>
      <p:ext uri="{BB962C8B-B14F-4D97-AF65-F5344CB8AC3E}">
        <p14:creationId xmlns:p14="http://schemas.microsoft.com/office/powerpoint/2010/main" val="824500810"/>
      </p:ext>
    </p:extLst>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xmlns=""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xmlns=""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55</a:t>
            </a:fld>
            <a:endParaRPr lang="en-US" altLang="en-US" sz="1400" dirty="0"/>
          </a:p>
        </p:txBody>
      </p:sp>
      <p:sp>
        <p:nvSpPr>
          <p:cNvPr id="2" name="TextBox 1">
            <a:extLst>
              <a:ext uri="{FF2B5EF4-FFF2-40B4-BE49-F238E27FC236}">
                <a16:creationId xmlns:a16="http://schemas.microsoft.com/office/drawing/2014/main" xmlns="" id="{E22AEA0F-6E33-4504-B774-9331B6D7A404}"/>
              </a:ext>
            </a:extLst>
          </p:cNvPr>
          <p:cNvSpPr txBox="1"/>
          <p:nvPr/>
        </p:nvSpPr>
        <p:spPr>
          <a:xfrm>
            <a:off x="304800" y="122237"/>
            <a:ext cx="8458200" cy="6540252"/>
          </a:xfrm>
          <a:prstGeom prst="rect">
            <a:avLst/>
          </a:prstGeom>
          <a:noFill/>
        </p:spPr>
        <p:txBody>
          <a:bodyPr wrap="square" rtlCol="0">
            <a:spAutoFit/>
          </a:bodyPr>
          <a:lstStyle/>
          <a:p>
            <a:pPr algn="ctr"/>
            <a:r>
              <a:rPr lang="en-US" sz="2400" b="1" dirty="0">
                <a:solidFill>
                  <a:srgbClr val="FF0000"/>
                </a:solidFill>
              </a:rPr>
              <a:t>COVID-19 Impact: </a:t>
            </a:r>
          </a:p>
          <a:p>
            <a:pPr algn="ctr"/>
            <a:r>
              <a:rPr lang="en-US" sz="2400" b="1" dirty="0">
                <a:solidFill>
                  <a:srgbClr val="FF0000"/>
                </a:solidFill>
              </a:rPr>
              <a:t>Gap in PERCENT employed: </a:t>
            </a:r>
            <a:r>
              <a:rPr lang="en-US" sz="2400" b="1" dirty="0">
                <a:solidFill>
                  <a:srgbClr val="7030A0"/>
                </a:solidFill>
              </a:rPr>
              <a:t>By age</a:t>
            </a:r>
          </a:p>
          <a:p>
            <a:pPr algn="ctr"/>
            <a:r>
              <a:rPr lang="en-US" sz="2400" b="1" dirty="0">
                <a:solidFill>
                  <a:srgbClr val="FF0000"/>
                </a:solidFill>
              </a:rPr>
              <a:t>compared to same month in previous year</a:t>
            </a:r>
            <a:r>
              <a:rPr lang="en-US" sz="2400" b="1" dirty="0">
                <a:solidFill>
                  <a:srgbClr val="7030A0"/>
                </a:solidFill>
              </a:rPr>
              <a:t> </a:t>
            </a:r>
          </a:p>
          <a:p>
            <a:pPr algn="ctr"/>
            <a:r>
              <a:rPr lang="en-US" sz="2400" b="1" dirty="0"/>
              <a:t>in</a:t>
            </a:r>
          </a:p>
          <a:p>
            <a:pPr algn="ctr"/>
            <a:r>
              <a:rPr lang="en-US" sz="2000" b="1" dirty="0"/>
              <a:t>LUC: Larger urban centres and RST: Rural and small town areas</a:t>
            </a:r>
          </a:p>
          <a:p>
            <a:pPr algn="ctr"/>
            <a:endParaRPr lang="en-US" sz="500" b="1" dirty="0"/>
          </a:p>
          <a:p>
            <a:pPr marL="742950" lvl="1" indent="-285750">
              <a:buFont typeface="Arial" panose="020B0604020202020204" pitchFamily="34" charset="0"/>
              <a:buChar char="•"/>
            </a:pPr>
            <a:endParaRPr lang="en-US" sz="1400" dirty="0"/>
          </a:p>
          <a:p>
            <a:r>
              <a:rPr lang="en-US" b="1" dirty="0"/>
              <a:t>&gt; In </a:t>
            </a:r>
            <a:r>
              <a:rPr lang="en-US" b="1" dirty="0">
                <a:solidFill>
                  <a:srgbClr val="FF0000"/>
                </a:solidFill>
              </a:rPr>
              <a:t>June, 2020, </a:t>
            </a:r>
            <a:r>
              <a:rPr lang="en-US" b="1" dirty="0"/>
              <a:t>the employment PERCENT gap by age, compared to June, 2019, showed:</a:t>
            </a:r>
          </a:p>
          <a:p>
            <a:endParaRPr lang="en-US" b="1" dirty="0"/>
          </a:p>
          <a:p>
            <a:pPr marL="285750" indent="-285750">
              <a:buFont typeface="Arial" panose="020B0604020202020204" pitchFamily="34" charset="0"/>
              <a:buChar char="•"/>
            </a:pPr>
            <a:r>
              <a:rPr lang="en-US" b="1" dirty="0"/>
              <a:t>For individuals 15-24 years of age, the RST gap was </a:t>
            </a:r>
            <a:r>
              <a:rPr lang="en-US" b="1" dirty="0">
                <a:solidFill>
                  <a:srgbClr val="FF0000"/>
                </a:solidFill>
              </a:rPr>
              <a:t>less</a:t>
            </a:r>
            <a:r>
              <a:rPr lang="en-US" b="1" dirty="0"/>
              <a:t> than LUC.</a:t>
            </a:r>
          </a:p>
          <a:p>
            <a:pPr marL="285750" indent="-285750">
              <a:buFont typeface="Arial" panose="020B0604020202020204" pitchFamily="34" charset="0"/>
              <a:buChar char="•"/>
            </a:pPr>
            <a:endParaRPr lang="en-US" sz="500" b="1" dirty="0"/>
          </a:p>
          <a:p>
            <a:pPr marL="285750" indent="-285750">
              <a:buFont typeface="Arial" panose="020B0604020202020204" pitchFamily="34" charset="0"/>
              <a:buChar char="•"/>
            </a:pPr>
            <a:r>
              <a:rPr lang="en-US" b="1" dirty="0"/>
              <a:t>For individuals in the core-age workforce, 25-54 years of age, the RST gap was </a:t>
            </a:r>
            <a:r>
              <a:rPr lang="en-US" b="1" dirty="0">
                <a:solidFill>
                  <a:srgbClr val="FF0000"/>
                </a:solidFill>
              </a:rPr>
              <a:t>similar</a:t>
            </a:r>
            <a:r>
              <a:rPr lang="en-US" b="1" dirty="0"/>
              <a:t> to the LUC gap.</a:t>
            </a:r>
          </a:p>
          <a:p>
            <a:pPr marL="285750" indent="-285750">
              <a:buFont typeface="Arial" panose="020B0604020202020204" pitchFamily="34" charset="0"/>
              <a:buChar char="•"/>
            </a:pPr>
            <a:endParaRPr lang="en-US" sz="500" b="1" dirty="0"/>
          </a:p>
          <a:p>
            <a:pPr marL="285750" indent="-285750">
              <a:buFont typeface="Arial" panose="020B0604020202020204" pitchFamily="34" charset="0"/>
              <a:buChar char="•"/>
            </a:pPr>
            <a:r>
              <a:rPr lang="en-US" b="1" dirty="0"/>
              <a:t>For individuals 55 to 64 years of age, the RST gap was </a:t>
            </a:r>
            <a:r>
              <a:rPr lang="en-US" b="1" dirty="0">
                <a:solidFill>
                  <a:srgbClr val="FF0000"/>
                </a:solidFill>
              </a:rPr>
              <a:t>more</a:t>
            </a:r>
            <a:r>
              <a:rPr lang="en-US" b="1" dirty="0"/>
              <a:t> than the  LUC gap.</a:t>
            </a:r>
          </a:p>
          <a:p>
            <a:pPr marL="285750" indent="-285750">
              <a:buFont typeface="Arial" panose="020B0604020202020204" pitchFamily="34" charset="0"/>
              <a:buChar char="•"/>
            </a:pPr>
            <a:endParaRPr lang="en-US" sz="500" b="1" dirty="0"/>
          </a:p>
          <a:p>
            <a:pPr marL="285750" indent="-285750">
              <a:buFont typeface="Arial" panose="020B0604020202020204" pitchFamily="34" charset="0"/>
              <a:buChar char="•"/>
            </a:pPr>
            <a:r>
              <a:rPr lang="en-US" b="1" dirty="0"/>
              <a:t>For individuals 65+ years of age, the RST gap was </a:t>
            </a:r>
            <a:r>
              <a:rPr lang="en-US" b="1" dirty="0">
                <a:solidFill>
                  <a:srgbClr val="FF0000"/>
                </a:solidFill>
              </a:rPr>
              <a:t>similar</a:t>
            </a:r>
            <a:r>
              <a:rPr lang="en-US" b="1" dirty="0"/>
              <a:t> to the LUC gap. </a:t>
            </a:r>
          </a:p>
          <a:p>
            <a:pPr marL="285750" indent="-285750">
              <a:buFont typeface="Arial" panose="020B0604020202020204" pitchFamily="34" charset="0"/>
              <a:buChar char="•"/>
            </a:pPr>
            <a:endParaRPr lang="en-US" sz="1100" b="1" dirty="0"/>
          </a:p>
          <a:p>
            <a:pPr marL="285750" indent="-285750">
              <a:buFont typeface="Arial" panose="020B0604020202020204" pitchFamily="34" charset="0"/>
              <a:buChar char="•"/>
            </a:pPr>
            <a:r>
              <a:rPr lang="en-US" sz="2000" b="1" i="1" dirty="0"/>
              <a:t>Notably, the employment impact of COVID-19 was the same for the core-age workforce in LUCs and in RST areas.</a:t>
            </a:r>
          </a:p>
          <a:p>
            <a:pPr lvl="1"/>
            <a:endParaRPr lang="en-US" sz="1400" dirty="0"/>
          </a:p>
          <a:p>
            <a:pPr marL="285750" indent="-285750">
              <a:buFont typeface="Arial" panose="020B0604020202020204" pitchFamily="34" charset="0"/>
              <a:buChar char="•"/>
            </a:pPr>
            <a:r>
              <a:rPr lang="en-US" sz="1400" dirty="0"/>
              <a:t>Details of number employed by industry sector are in slides 13-14-15, details on percent change in number employed by industry sector are in slides 35-36-37, details by province are in slide 51 and details by age and sex are in slide 66.</a:t>
            </a:r>
            <a:endParaRPr lang="en-US" b="1" dirty="0"/>
          </a:p>
        </p:txBody>
      </p:sp>
    </p:spTree>
    <p:extLst>
      <p:ext uri="{BB962C8B-B14F-4D97-AF65-F5344CB8AC3E}">
        <p14:creationId xmlns:p14="http://schemas.microsoft.com/office/powerpoint/2010/main" val="3708215106"/>
      </p:ext>
    </p:extLst>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xmlns=""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xmlns=""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56</a:t>
            </a:fld>
            <a:endParaRPr lang="en-US" altLang="en-US" sz="1400" dirty="0"/>
          </a:p>
        </p:txBody>
      </p:sp>
      <p:pic>
        <p:nvPicPr>
          <p:cNvPr id="3" name="Picture 2">
            <a:extLst>
              <a:ext uri="{FF2B5EF4-FFF2-40B4-BE49-F238E27FC236}">
                <a16:creationId xmlns:a16="http://schemas.microsoft.com/office/drawing/2014/main" xmlns="" id="{06304AB5-0DC6-4AC7-85A4-B455FBE8CE8F}"/>
              </a:ext>
            </a:extLst>
          </p:cNvPr>
          <p:cNvPicPr>
            <a:picLocks noChangeAspect="1"/>
          </p:cNvPicPr>
          <p:nvPr/>
        </p:nvPicPr>
        <p:blipFill>
          <a:blip r:embed="rId2"/>
          <a:stretch>
            <a:fillRect/>
          </a:stretch>
        </p:blipFill>
        <p:spPr>
          <a:xfrm>
            <a:off x="251460" y="152400"/>
            <a:ext cx="8641080" cy="6280404"/>
          </a:xfrm>
          <a:prstGeom prst="rect">
            <a:avLst/>
          </a:prstGeom>
        </p:spPr>
      </p:pic>
    </p:spTree>
    <p:extLst>
      <p:ext uri="{BB962C8B-B14F-4D97-AF65-F5344CB8AC3E}">
        <p14:creationId xmlns:p14="http://schemas.microsoft.com/office/powerpoint/2010/main" val="3098608095"/>
      </p:ext>
    </p:extLst>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xmlns=""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xmlns=""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57</a:t>
            </a:fld>
            <a:endParaRPr lang="en-US" altLang="en-US" sz="1400" dirty="0"/>
          </a:p>
        </p:txBody>
      </p:sp>
      <p:pic>
        <p:nvPicPr>
          <p:cNvPr id="2" name="Picture 1">
            <a:extLst>
              <a:ext uri="{FF2B5EF4-FFF2-40B4-BE49-F238E27FC236}">
                <a16:creationId xmlns:a16="http://schemas.microsoft.com/office/drawing/2014/main" xmlns="" id="{83448F7F-71A0-4F5B-99F2-B27662781894}"/>
              </a:ext>
            </a:extLst>
          </p:cNvPr>
          <p:cNvPicPr>
            <a:picLocks noChangeAspect="1"/>
          </p:cNvPicPr>
          <p:nvPr/>
        </p:nvPicPr>
        <p:blipFill>
          <a:blip r:embed="rId2"/>
          <a:stretch>
            <a:fillRect/>
          </a:stretch>
        </p:blipFill>
        <p:spPr>
          <a:xfrm>
            <a:off x="251460" y="152400"/>
            <a:ext cx="8641080" cy="6280404"/>
          </a:xfrm>
          <a:prstGeom prst="rect">
            <a:avLst/>
          </a:prstGeom>
        </p:spPr>
      </p:pic>
    </p:spTree>
    <p:extLst>
      <p:ext uri="{BB962C8B-B14F-4D97-AF65-F5344CB8AC3E}">
        <p14:creationId xmlns:p14="http://schemas.microsoft.com/office/powerpoint/2010/main" val="3097772112"/>
      </p:ext>
    </p:extLst>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xmlns=""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xmlns=""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58</a:t>
            </a:fld>
            <a:endParaRPr lang="en-US" altLang="en-US" sz="1400" dirty="0"/>
          </a:p>
        </p:txBody>
      </p:sp>
      <p:pic>
        <p:nvPicPr>
          <p:cNvPr id="2" name="Picture 1">
            <a:extLst>
              <a:ext uri="{FF2B5EF4-FFF2-40B4-BE49-F238E27FC236}">
                <a16:creationId xmlns:a16="http://schemas.microsoft.com/office/drawing/2014/main" xmlns="" id="{4D00895F-C422-4F8B-BD52-240DD1059A69}"/>
              </a:ext>
            </a:extLst>
          </p:cNvPr>
          <p:cNvPicPr>
            <a:picLocks noChangeAspect="1"/>
          </p:cNvPicPr>
          <p:nvPr/>
        </p:nvPicPr>
        <p:blipFill>
          <a:blip r:embed="rId2"/>
          <a:stretch>
            <a:fillRect/>
          </a:stretch>
        </p:blipFill>
        <p:spPr>
          <a:xfrm>
            <a:off x="251460" y="152400"/>
            <a:ext cx="8641080" cy="6280404"/>
          </a:xfrm>
          <a:prstGeom prst="rect">
            <a:avLst/>
          </a:prstGeom>
        </p:spPr>
      </p:pic>
    </p:spTree>
    <p:extLst>
      <p:ext uri="{BB962C8B-B14F-4D97-AF65-F5344CB8AC3E}">
        <p14:creationId xmlns:p14="http://schemas.microsoft.com/office/powerpoint/2010/main" val="4108594320"/>
      </p:ext>
    </p:extLst>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xmlns=""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xmlns=""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59</a:t>
            </a:fld>
            <a:endParaRPr lang="en-US" altLang="en-US" sz="1400" dirty="0"/>
          </a:p>
        </p:txBody>
      </p:sp>
      <p:pic>
        <p:nvPicPr>
          <p:cNvPr id="2" name="Picture 1">
            <a:extLst>
              <a:ext uri="{FF2B5EF4-FFF2-40B4-BE49-F238E27FC236}">
                <a16:creationId xmlns:a16="http://schemas.microsoft.com/office/drawing/2014/main" xmlns="" id="{89BC90E9-5BE7-4899-9255-A9178C1ED579}"/>
              </a:ext>
            </a:extLst>
          </p:cNvPr>
          <p:cNvPicPr>
            <a:picLocks noChangeAspect="1"/>
          </p:cNvPicPr>
          <p:nvPr/>
        </p:nvPicPr>
        <p:blipFill>
          <a:blip r:embed="rId2"/>
          <a:stretch>
            <a:fillRect/>
          </a:stretch>
        </p:blipFill>
        <p:spPr>
          <a:xfrm>
            <a:off x="325872" y="152400"/>
            <a:ext cx="8641080" cy="6280404"/>
          </a:xfrm>
          <a:prstGeom prst="rect">
            <a:avLst/>
          </a:prstGeom>
        </p:spPr>
      </p:pic>
    </p:spTree>
    <p:extLst>
      <p:ext uri="{BB962C8B-B14F-4D97-AF65-F5344CB8AC3E}">
        <p14:creationId xmlns:p14="http://schemas.microsoft.com/office/powerpoint/2010/main" val="112027349"/>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xmlns=""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xmlns=""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6</a:t>
            </a:fld>
            <a:endParaRPr lang="en-US" altLang="en-US" sz="1400" dirty="0"/>
          </a:p>
        </p:txBody>
      </p:sp>
      <p:sp>
        <p:nvSpPr>
          <p:cNvPr id="3" name="TextBox 2">
            <a:extLst>
              <a:ext uri="{FF2B5EF4-FFF2-40B4-BE49-F238E27FC236}">
                <a16:creationId xmlns:a16="http://schemas.microsoft.com/office/drawing/2014/main" xmlns="" id="{2205B14E-03BE-4EF8-B642-4FDDAC04DFF0}"/>
              </a:ext>
            </a:extLst>
          </p:cNvPr>
          <p:cNvSpPr txBox="1"/>
          <p:nvPr/>
        </p:nvSpPr>
        <p:spPr>
          <a:xfrm>
            <a:off x="408781" y="734120"/>
            <a:ext cx="8229600" cy="6001643"/>
          </a:xfrm>
          <a:prstGeom prst="rect">
            <a:avLst/>
          </a:prstGeom>
          <a:noFill/>
        </p:spPr>
        <p:txBody>
          <a:bodyPr wrap="square" rtlCol="0">
            <a:spAutoFit/>
          </a:bodyPr>
          <a:lstStyle/>
          <a:p>
            <a:r>
              <a:rPr lang="en-CA" sz="2400" b="1" dirty="0"/>
              <a:t>Larger urban centres </a:t>
            </a:r>
            <a:r>
              <a:rPr lang="en-CA" sz="2400" dirty="0"/>
              <a:t>(LUCs) include Census Metropolitan Areas (CMAs) with a total population 100,000 or more (with at least 50,000 in the urban core) and Census Agglomerations with a population of 10,000 to 99,999 and both include residents of neighbouring towns and municipalities where 50+% of employed residents commute to the CMA or CA. </a:t>
            </a:r>
          </a:p>
          <a:p>
            <a:endParaRPr lang="en-CA" sz="900" dirty="0"/>
          </a:p>
          <a:p>
            <a:r>
              <a:rPr lang="en-CA" sz="2400" b="1" dirty="0"/>
              <a:t>Rural &amp; small town </a:t>
            </a:r>
            <a:r>
              <a:rPr lang="en-CA" sz="2400" dirty="0"/>
              <a:t>(RST) individuals reside outside a CMA or CA.</a:t>
            </a:r>
          </a:p>
          <a:p>
            <a:endParaRPr lang="en-CA" sz="900" dirty="0"/>
          </a:p>
          <a:p>
            <a:r>
              <a:rPr lang="en-CA" sz="2400" dirty="0"/>
              <a:t>The current LFS data are published using the 2011 delineation of CMAs and CAs. The CMAs are listed on the next slide and the CAs are listed on the slide that follows the slide with the list of CMAs.</a:t>
            </a:r>
          </a:p>
          <a:p>
            <a:endParaRPr lang="en-CA" sz="800" dirty="0"/>
          </a:p>
          <a:p>
            <a:r>
              <a:rPr lang="en-CA" sz="1400" dirty="0"/>
              <a:t>(Note that CAs with a total population of 100,000 or more are not classified as CMAs because they have fewer than 50,000 residents in the core.) </a:t>
            </a:r>
            <a:endParaRPr lang="en-US" sz="1400" dirty="0"/>
          </a:p>
          <a:p>
            <a:pPr marL="342900" indent="-342900">
              <a:buAutoNum type="arabicPeriod"/>
            </a:pPr>
            <a:endParaRPr lang="en-US" dirty="0"/>
          </a:p>
        </p:txBody>
      </p:sp>
    </p:spTree>
    <p:extLst>
      <p:ext uri="{BB962C8B-B14F-4D97-AF65-F5344CB8AC3E}">
        <p14:creationId xmlns:p14="http://schemas.microsoft.com/office/powerpoint/2010/main" val="2472040566"/>
      </p:ext>
    </p:extLst>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xmlns=""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xmlns=""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60</a:t>
            </a:fld>
            <a:endParaRPr lang="en-US" altLang="en-US" sz="1400" dirty="0"/>
          </a:p>
        </p:txBody>
      </p:sp>
      <p:sp>
        <p:nvSpPr>
          <p:cNvPr id="2" name="TextBox 1">
            <a:extLst>
              <a:ext uri="{FF2B5EF4-FFF2-40B4-BE49-F238E27FC236}">
                <a16:creationId xmlns:a16="http://schemas.microsoft.com/office/drawing/2014/main" xmlns="" id="{E22AEA0F-6E33-4504-B774-9331B6D7A404}"/>
              </a:ext>
            </a:extLst>
          </p:cNvPr>
          <p:cNvSpPr txBox="1"/>
          <p:nvPr/>
        </p:nvSpPr>
        <p:spPr>
          <a:xfrm>
            <a:off x="571500" y="122237"/>
            <a:ext cx="8115300" cy="6370975"/>
          </a:xfrm>
          <a:prstGeom prst="rect">
            <a:avLst/>
          </a:prstGeom>
          <a:noFill/>
        </p:spPr>
        <p:txBody>
          <a:bodyPr wrap="square" rtlCol="0">
            <a:spAutoFit/>
          </a:bodyPr>
          <a:lstStyle/>
          <a:p>
            <a:pPr algn="ctr"/>
            <a:r>
              <a:rPr lang="en-US" sz="2400" b="1" dirty="0">
                <a:solidFill>
                  <a:srgbClr val="FF0000"/>
                </a:solidFill>
              </a:rPr>
              <a:t>COVID-19 Impact: </a:t>
            </a:r>
          </a:p>
          <a:p>
            <a:pPr algn="ctr"/>
            <a:r>
              <a:rPr lang="en-US" sz="2400" b="1" dirty="0">
                <a:solidFill>
                  <a:srgbClr val="FF0000"/>
                </a:solidFill>
              </a:rPr>
              <a:t>Gap in PERCENT employed: </a:t>
            </a:r>
          </a:p>
          <a:p>
            <a:pPr algn="ctr"/>
            <a:r>
              <a:rPr lang="en-US" sz="2400" b="1" dirty="0">
                <a:solidFill>
                  <a:srgbClr val="7030A0"/>
                </a:solidFill>
              </a:rPr>
              <a:t>By age and sex (i.e. Is there an RST SHE-cession?)</a:t>
            </a:r>
          </a:p>
          <a:p>
            <a:pPr algn="ctr"/>
            <a:r>
              <a:rPr lang="en-US" sz="2400" b="1" dirty="0">
                <a:solidFill>
                  <a:srgbClr val="FF0000"/>
                </a:solidFill>
              </a:rPr>
              <a:t>compared to same month in previous year</a:t>
            </a:r>
            <a:r>
              <a:rPr lang="en-US" sz="2400" b="1" dirty="0">
                <a:solidFill>
                  <a:srgbClr val="7030A0"/>
                </a:solidFill>
              </a:rPr>
              <a:t> </a:t>
            </a:r>
          </a:p>
          <a:p>
            <a:pPr algn="ctr"/>
            <a:r>
              <a:rPr lang="en-US" sz="2400" b="1" dirty="0"/>
              <a:t>in </a:t>
            </a:r>
            <a:r>
              <a:rPr lang="en-US" sz="2000" b="1" dirty="0"/>
              <a:t>RST: Rural and small town areas</a:t>
            </a:r>
          </a:p>
          <a:p>
            <a:pPr algn="ctr"/>
            <a:endParaRPr lang="en-US" sz="500" b="1" dirty="0"/>
          </a:p>
          <a:p>
            <a:pPr marL="742950" lvl="1" indent="-285750">
              <a:buFont typeface="Arial" panose="020B0604020202020204" pitchFamily="34" charset="0"/>
              <a:buChar char="•"/>
            </a:pPr>
            <a:endParaRPr lang="en-US" sz="500" dirty="0"/>
          </a:p>
          <a:p>
            <a:r>
              <a:rPr lang="en-US" b="1" dirty="0"/>
              <a:t>&gt; In </a:t>
            </a:r>
            <a:r>
              <a:rPr lang="en-US" sz="1800" b="1" dirty="0">
                <a:solidFill>
                  <a:srgbClr val="FF0000"/>
                </a:solidFill>
              </a:rPr>
              <a:t>June, 2020</a:t>
            </a:r>
            <a:r>
              <a:rPr lang="en-US" sz="1800" b="1" dirty="0"/>
              <a:t> within rural and small (RST) areas, a review of the male – female employment gap, compared to June, 2019 ,showed</a:t>
            </a:r>
            <a:r>
              <a:rPr lang="en-US" sz="1200" b="1" dirty="0"/>
              <a:t> :</a:t>
            </a:r>
            <a:endParaRPr lang="en-US" sz="2400" b="1" dirty="0"/>
          </a:p>
          <a:p>
            <a:endParaRPr lang="en-US" sz="500" b="1" dirty="0"/>
          </a:p>
          <a:p>
            <a:pPr marL="285750" indent="-285750">
              <a:buFont typeface="Arial" panose="020B0604020202020204" pitchFamily="34" charset="0"/>
              <a:buChar char="•"/>
            </a:pPr>
            <a:r>
              <a:rPr lang="en-US" sz="1800" b="1" dirty="0"/>
              <a:t>Overall, there is a slightly greater gap for RST females, compared to RST males</a:t>
            </a:r>
          </a:p>
          <a:p>
            <a:pPr marL="285750" indent="-285750">
              <a:buFont typeface="Arial" panose="020B0604020202020204" pitchFamily="34" charset="0"/>
              <a:buChar char="•"/>
            </a:pPr>
            <a:r>
              <a:rPr lang="en-US" sz="1800" b="1" dirty="0"/>
              <a:t>The employment gap between females and males in RST areas was </a:t>
            </a:r>
            <a:r>
              <a:rPr lang="en-US" b="1" dirty="0"/>
              <a:t>(very) similar in the core-age workforce (25 to 54 years of age) </a:t>
            </a:r>
            <a:r>
              <a:rPr lang="en-US" b="1" strike="sngStrike" dirty="0"/>
              <a:t>and for youth and young adults (15 to 24 years of age)</a:t>
            </a:r>
            <a:r>
              <a:rPr lang="en-US" strike="sngStrike" dirty="0"/>
              <a:t>**</a:t>
            </a:r>
            <a:endParaRPr lang="en-US" b="1" strike="sngStrike" dirty="0"/>
          </a:p>
          <a:p>
            <a:pPr marL="285750" indent="-285750">
              <a:buFont typeface="Arial" panose="020B0604020202020204" pitchFamily="34" charset="0"/>
              <a:buChar char="•"/>
            </a:pPr>
            <a:r>
              <a:rPr lang="en-US" b="1" dirty="0"/>
              <a:t>But, within RST areas the female gap was significantly larger than male gap for </a:t>
            </a:r>
            <a:r>
              <a:rPr lang="en-US" b="1"/>
              <a:t>those </a:t>
            </a:r>
            <a:r>
              <a:rPr lang="en-US" b="1" i="1" u="sng"/>
              <a:t>15-24** (</a:t>
            </a:r>
            <a:r>
              <a:rPr lang="en-US" b="1" i="1" u="sng" dirty="0"/>
              <a:t>except </a:t>
            </a:r>
            <a:r>
              <a:rPr lang="en-US" b="1" i="1" u="sng"/>
              <a:t>in June)</a:t>
            </a:r>
            <a:r>
              <a:rPr lang="en-US" b="1"/>
              <a:t>, </a:t>
            </a:r>
            <a:r>
              <a:rPr lang="en-US" b="1" dirty="0"/>
              <a:t>55-64 and 65+ years of age.</a:t>
            </a:r>
          </a:p>
          <a:p>
            <a:pPr marL="285750" indent="-285750">
              <a:buFont typeface="Arial" panose="020B0604020202020204" pitchFamily="34" charset="0"/>
              <a:buChar char="•"/>
            </a:pPr>
            <a:r>
              <a:rPr lang="en-US" b="1" dirty="0"/>
              <a:t>Thus, overall, our measure of the gap shows, overall, </a:t>
            </a:r>
            <a:r>
              <a:rPr lang="en-US" b="1" dirty="0">
                <a:solidFill>
                  <a:srgbClr val="FF6600"/>
                </a:solidFill>
              </a:rPr>
              <a:t>a </a:t>
            </a:r>
            <a:r>
              <a:rPr lang="en-US" b="1" u="sng" dirty="0">
                <a:solidFill>
                  <a:srgbClr val="FF6600"/>
                </a:solidFill>
              </a:rPr>
              <a:t>small</a:t>
            </a:r>
            <a:r>
              <a:rPr lang="en-US" b="1" dirty="0">
                <a:solidFill>
                  <a:srgbClr val="FF6600"/>
                </a:solidFill>
              </a:rPr>
              <a:t> “SHE-cession” </a:t>
            </a:r>
            <a:r>
              <a:rPr lang="en-US" b="1" dirty="0"/>
              <a:t>in RST areas</a:t>
            </a:r>
          </a:p>
          <a:p>
            <a:pPr lvl="1"/>
            <a:endParaRPr lang="en-US" sz="500" b="1" dirty="0"/>
          </a:p>
          <a:p>
            <a:pPr marL="285750" indent="-285750">
              <a:buFont typeface="Arial" panose="020B0604020202020204" pitchFamily="34" charset="0"/>
              <a:buChar char="•"/>
            </a:pPr>
            <a:r>
              <a:rPr lang="en-US" sz="1300" dirty="0"/>
              <a:t>Details of number employed by industry sector are in slides 13-14-15, details on percent change in number employed by industry sector are in slides 35-36-37, details by province are in slide 51 and details by age and sex are in slide 66.</a:t>
            </a:r>
          </a:p>
          <a:p>
            <a:pPr marL="285750" indent="-285750">
              <a:buFont typeface="Arial" panose="020B0604020202020204" pitchFamily="34" charset="0"/>
              <a:buChar char="•"/>
            </a:pPr>
            <a:r>
              <a:rPr lang="en-US" sz="1300" dirty="0">
                <a:latin typeface="+mn-lt"/>
              </a:rPr>
              <a:t>** Correction of slides 61-62 on July 16, 2020 (with thanks to </a:t>
            </a:r>
            <a:r>
              <a:rPr lang="en-US" sz="1300" dirty="0">
                <a:effectLst/>
                <a:latin typeface="+mn-lt"/>
              </a:rPr>
              <a:t>Victoria </a:t>
            </a:r>
            <a:r>
              <a:rPr lang="en-US" sz="1300" dirty="0" err="1">
                <a:effectLst/>
                <a:latin typeface="+mn-lt"/>
              </a:rPr>
              <a:t>Agyepong</a:t>
            </a:r>
            <a:r>
              <a:rPr lang="en-US" sz="1300" dirty="0">
                <a:latin typeface="+mn-lt"/>
              </a:rPr>
              <a:t>).</a:t>
            </a:r>
          </a:p>
        </p:txBody>
      </p:sp>
    </p:spTree>
    <p:extLst>
      <p:ext uri="{BB962C8B-B14F-4D97-AF65-F5344CB8AC3E}">
        <p14:creationId xmlns:p14="http://schemas.microsoft.com/office/powerpoint/2010/main" val="602468173"/>
      </p:ext>
    </p:extLst>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xmlns=""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xmlns=""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61</a:t>
            </a:fld>
            <a:endParaRPr lang="en-US" altLang="en-US" sz="1400" dirty="0"/>
          </a:p>
        </p:txBody>
      </p:sp>
      <p:pic>
        <p:nvPicPr>
          <p:cNvPr id="2" name="Picture 1">
            <a:extLst>
              <a:ext uri="{FF2B5EF4-FFF2-40B4-BE49-F238E27FC236}">
                <a16:creationId xmlns:a16="http://schemas.microsoft.com/office/drawing/2014/main" xmlns="" id="{BE3B72E0-0CAA-493C-A720-34D0BB9ADFD1}"/>
              </a:ext>
            </a:extLst>
          </p:cNvPr>
          <p:cNvPicPr>
            <a:picLocks noChangeAspect="1"/>
          </p:cNvPicPr>
          <p:nvPr/>
        </p:nvPicPr>
        <p:blipFill>
          <a:blip r:embed="rId2"/>
          <a:stretch>
            <a:fillRect/>
          </a:stretch>
        </p:blipFill>
        <p:spPr>
          <a:xfrm>
            <a:off x="251460" y="0"/>
            <a:ext cx="8641080" cy="6280404"/>
          </a:xfrm>
          <a:prstGeom prst="rect">
            <a:avLst/>
          </a:prstGeom>
        </p:spPr>
      </p:pic>
    </p:spTree>
    <p:extLst>
      <p:ext uri="{BB962C8B-B14F-4D97-AF65-F5344CB8AC3E}">
        <p14:creationId xmlns:p14="http://schemas.microsoft.com/office/powerpoint/2010/main" val="2912484336"/>
      </p:ext>
    </p:extLst>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xmlns=""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xmlns=""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62</a:t>
            </a:fld>
            <a:endParaRPr lang="en-US" altLang="en-US" sz="1400" dirty="0"/>
          </a:p>
        </p:txBody>
      </p:sp>
      <p:pic>
        <p:nvPicPr>
          <p:cNvPr id="3" name="Picture 2">
            <a:extLst>
              <a:ext uri="{FF2B5EF4-FFF2-40B4-BE49-F238E27FC236}">
                <a16:creationId xmlns:a16="http://schemas.microsoft.com/office/drawing/2014/main" xmlns="" id="{7EDBF88C-0EC3-484F-9A5E-88DCC7F19AE7}"/>
              </a:ext>
            </a:extLst>
          </p:cNvPr>
          <p:cNvPicPr>
            <a:picLocks noChangeAspect="1"/>
          </p:cNvPicPr>
          <p:nvPr/>
        </p:nvPicPr>
        <p:blipFill>
          <a:blip r:embed="rId2"/>
          <a:stretch>
            <a:fillRect/>
          </a:stretch>
        </p:blipFill>
        <p:spPr>
          <a:xfrm>
            <a:off x="251460" y="0"/>
            <a:ext cx="8641080" cy="6280404"/>
          </a:xfrm>
          <a:prstGeom prst="rect">
            <a:avLst/>
          </a:prstGeom>
        </p:spPr>
      </p:pic>
    </p:spTree>
    <p:extLst>
      <p:ext uri="{BB962C8B-B14F-4D97-AF65-F5344CB8AC3E}">
        <p14:creationId xmlns:p14="http://schemas.microsoft.com/office/powerpoint/2010/main" val="4023806050"/>
      </p:ext>
    </p:extLst>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xmlns=""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xmlns=""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63</a:t>
            </a:fld>
            <a:endParaRPr lang="en-US" altLang="en-US" sz="1400" dirty="0"/>
          </a:p>
        </p:txBody>
      </p:sp>
      <p:pic>
        <p:nvPicPr>
          <p:cNvPr id="2" name="Picture 1">
            <a:extLst>
              <a:ext uri="{FF2B5EF4-FFF2-40B4-BE49-F238E27FC236}">
                <a16:creationId xmlns:a16="http://schemas.microsoft.com/office/drawing/2014/main" xmlns="" id="{FA426F55-F39D-401A-94DD-A9EAF5CFC094}"/>
              </a:ext>
            </a:extLst>
          </p:cNvPr>
          <p:cNvPicPr>
            <a:picLocks noChangeAspect="1"/>
          </p:cNvPicPr>
          <p:nvPr/>
        </p:nvPicPr>
        <p:blipFill>
          <a:blip r:embed="rId2"/>
          <a:stretch>
            <a:fillRect/>
          </a:stretch>
        </p:blipFill>
        <p:spPr>
          <a:xfrm>
            <a:off x="251460" y="0"/>
            <a:ext cx="8641080" cy="6280404"/>
          </a:xfrm>
          <a:prstGeom prst="rect">
            <a:avLst/>
          </a:prstGeom>
        </p:spPr>
      </p:pic>
    </p:spTree>
    <p:extLst>
      <p:ext uri="{BB962C8B-B14F-4D97-AF65-F5344CB8AC3E}">
        <p14:creationId xmlns:p14="http://schemas.microsoft.com/office/powerpoint/2010/main" val="1175119043"/>
      </p:ext>
    </p:extLst>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xmlns=""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xmlns=""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64</a:t>
            </a:fld>
            <a:endParaRPr lang="en-US" altLang="en-US" sz="1400" dirty="0"/>
          </a:p>
        </p:txBody>
      </p:sp>
      <p:pic>
        <p:nvPicPr>
          <p:cNvPr id="2" name="Picture 1">
            <a:extLst>
              <a:ext uri="{FF2B5EF4-FFF2-40B4-BE49-F238E27FC236}">
                <a16:creationId xmlns:a16="http://schemas.microsoft.com/office/drawing/2014/main" xmlns="" id="{57EA73B4-1053-438D-B254-1EEDC02A3932}"/>
              </a:ext>
            </a:extLst>
          </p:cNvPr>
          <p:cNvPicPr>
            <a:picLocks noChangeAspect="1"/>
          </p:cNvPicPr>
          <p:nvPr/>
        </p:nvPicPr>
        <p:blipFill>
          <a:blip r:embed="rId2"/>
          <a:stretch>
            <a:fillRect/>
          </a:stretch>
        </p:blipFill>
        <p:spPr>
          <a:xfrm>
            <a:off x="251460" y="0"/>
            <a:ext cx="8641080" cy="6280404"/>
          </a:xfrm>
          <a:prstGeom prst="rect">
            <a:avLst/>
          </a:prstGeom>
        </p:spPr>
      </p:pic>
    </p:spTree>
    <p:extLst>
      <p:ext uri="{BB962C8B-B14F-4D97-AF65-F5344CB8AC3E}">
        <p14:creationId xmlns:p14="http://schemas.microsoft.com/office/powerpoint/2010/main" val="2051041401"/>
      </p:ext>
    </p:extLst>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xmlns=""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xmlns=""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65</a:t>
            </a:fld>
            <a:endParaRPr lang="en-US" altLang="en-US" sz="1400" dirty="0"/>
          </a:p>
        </p:txBody>
      </p:sp>
      <p:pic>
        <p:nvPicPr>
          <p:cNvPr id="2" name="Picture 1">
            <a:extLst>
              <a:ext uri="{FF2B5EF4-FFF2-40B4-BE49-F238E27FC236}">
                <a16:creationId xmlns:a16="http://schemas.microsoft.com/office/drawing/2014/main" xmlns="" id="{D9C3943D-D622-4936-AB07-11E5D5FAB28E}"/>
              </a:ext>
            </a:extLst>
          </p:cNvPr>
          <p:cNvPicPr>
            <a:picLocks noChangeAspect="1"/>
          </p:cNvPicPr>
          <p:nvPr/>
        </p:nvPicPr>
        <p:blipFill>
          <a:blip r:embed="rId2"/>
          <a:stretch>
            <a:fillRect/>
          </a:stretch>
        </p:blipFill>
        <p:spPr>
          <a:xfrm>
            <a:off x="251460" y="0"/>
            <a:ext cx="8641080" cy="6280404"/>
          </a:xfrm>
          <a:prstGeom prst="rect">
            <a:avLst/>
          </a:prstGeom>
        </p:spPr>
      </p:pic>
    </p:spTree>
    <p:extLst>
      <p:ext uri="{BB962C8B-B14F-4D97-AF65-F5344CB8AC3E}">
        <p14:creationId xmlns:p14="http://schemas.microsoft.com/office/powerpoint/2010/main" val="1868481803"/>
      </p:ext>
    </p:extLst>
  </p:cSld>
  <p:clrMapOvr>
    <a:masterClrMapping/>
  </p:clrMapOvr>
  <p:transition spd="slow"/>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xmlns=""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xmlns=""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66</a:t>
            </a:fld>
            <a:endParaRPr lang="en-US" altLang="en-US" sz="1400" dirty="0"/>
          </a:p>
        </p:txBody>
      </p:sp>
      <p:pic>
        <p:nvPicPr>
          <p:cNvPr id="6" name="Picture 5">
            <a:extLst>
              <a:ext uri="{FF2B5EF4-FFF2-40B4-BE49-F238E27FC236}">
                <a16:creationId xmlns:a16="http://schemas.microsoft.com/office/drawing/2014/main" xmlns="" id="{4E60A443-8A09-4016-B4F8-1375EE93DD09}"/>
              </a:ext>
            </a:extLst>
          </p:cNvPr>
          <p:cNvPicPr>
            <a:picLocks noChangeAspect="1"/>
          </p:cNvPicPr>
          <p:nvPr/>
        </p:nvPicPr>
        <p:blipFill>
          <a:blip r:embed="rId2"/>
          <a:stretch>
            <a:fillRect/>
          </a:stretch>
        </p:blipFill>
        <p:spPr>
          <a:xfrm>
            <a:off x="990600" y="152400"/>
            <a:ext cx="7345300" cy="6453192"/>
          </a:xfrm>
          <a:prstGeom prst="rect">
            <a:avLst/>
          </a:prstGeom>
        </p:spPr>
      </p:pic>
    </p:spTree>
    <p:extLst>
      <p:ext uri="{BB962C8B-B14F-4D97-AF65-F5344CB8AC3E}">
        <p14:creationId xmlns:p14="http://schemas.microsoft.com/office/powerpoint/2010/main" val="2710401159"/>
      </p:ext>
    </p:extLst>
  </p:cSld>
  <p:clrMapOvr>
    <a:masterClrMapping/>
  </p:clrMapOvr>
  <p:transition spd="slow"/>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xmlns=""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xmlns=""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67</a:t>
            </a:fld>
            <a:endParaRPr lang="en-US" altLang="en-US" sz="1400" dirty="0"/>
          </a:p>
        </p:txBody>
      </p:sp>
      <p:sp>
        <p:nvSpPr>
          <p:cNvPr id="3" name="TextBox 2">
            <a:extLst>
              <a:ext uri="{FF2B5EF4-FFF2-40B4-BE49-F238E27FC236}">
                <a16:creationId xmlns:a16="http://schemas.microsoft.com/office/drawing/2014/main" xmlns="" id="{2205B14E-03BE-4EF8-B642-4FDDAC04DFF0}"/>
              </a:ext>
            </a:extLst>
          </p:cNvPr>
          <p:cNvSpPr txBox="1"/>
          <p:nvPr/>
        </p:nvSpPr>
        <p:spPr>
          <a:xfrm>
            <a:off x="457200" y="457200"/>
            <a:ext cx="8229600" cy="3754874"/>
          </a:xfrm>
          <a:prstGeom prst="rect">
            <a:avLst/>
          </a:prstGeom>
          <a:noFill/>
        </p:spPr>
        <p:txBody>
          <a:bodyPr wrap="square" rtlCol="0">
            <a:spAutoFit/>
          </a:bodyPr>
          <a:lstStyle/>
          <a:p>
            <a:endParaRPr lang="en-US" sz="2000" b="1" dirty="0"/>
          </a:p>
          <a:p>
            <a:r>
              <a:rPr lang="en-US" sz="2000" b="1" dirty="0"/>
              <a:t>Context: </a:t>
            </a:r>
            <a:r>
              <a:rPr lang="en-US" sz="2000" b="1" dirty="0">
                <a:solidFill>
                  <a:srgbClr val="FF0000"/>
                </a:solidFill>
              </a:rPr>
              <a:t>Recent employment trends by industry</a:t>
            </a:r>
          </a:p>
          <a:p>
            <a:endParaRPr lang="en-US" dirty="0"/>
          </a:p>
          <a:p>
            <a:pPr marL="285750" indent="-285750">
              <a:buFont typeface="Arial" panose="020B0604020202020204" pitchFamily="34" charset="0"/>
              <a:buChar char="•"/>
            </a:pPr>
            <a:r>
              <a:rPr lang="en-US" dirty="0"/>
              <a:t>The objective of these charts is to provide 5 years of historical context to the LUC and RST employment trends in each industry.</a:t>
            </a:r>
          </a:p>
          <a:p>
            <a:pPr marL="742950" lvl="1" indent="-285750">
              <a:buFont typeface="Arial" panose="020B0604020202020204" pitchFamily="34" charset="0"/>
              <a:buChar char="•"/>
            </a:pPr>
            <a:r>
              <a:rPr lang="en-US" dirty="0"/>
              <a:t>Specifically:</a:t>
            </a:r>
          </a:p>
          <a:p>
            <a:pPr marL="1200150" lvl="2" indent="-285750">
              <a:buFont typeface="Arial" panose="020B0604020202020204" pitchFamily="34" charset="0"/>
              <a:buChar char="•"/>
            </a:pPr>
            <a:r>
              <a:rPr lang="en-US" dirty="0"/>
              <a:t>The trend in recent years; and</a:t>
            </a:r>
          </a:p>
          <a:p>
            <a:pPr marL="1200150" lvl="2" indent="-285750">
              <a:buFont typeface="Arial" panose="020B0604020202020204" pitchFamily="34" charset="0"/>
              <a:buChar char="•"/>
            </a:pPr>
            <a:r>
              <a:rPr lang="en-US" dirty="0"/>
              <a:t>The month-to-month variability in the published estimates</a:t>
            </a:r>
          </a:p>
          <a:p>
            <a:pPr marL="1200150" lvl="2"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In the charts, the LUC data are plotted using the LHS = left-hand scale and the RST data are plotted using the RHS = right-hand scale.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78733745"/>
      </p:ext>
    </p:extLst>
  </p:cSld>
  <p:clrMapOvr>
    <a:masterClrMapping/>
  </p:clrMapOvr>
  <p:transition spd="slow"/>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xmlns=""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xmlns=""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68</a:t>
            </a:fld>
            <a:endParaRPr lang="en-US" altLang="en-US" sz="1400" dirty="0"/>
          </a:p>
        </p:txBody>
      </p:sp>
      <p:pic>
        <p:nvPicPr>
          <p:cNvPr id="3" name="Picture 2">
            <a:extLst>
              <a:ext uri="{FF2B5EF4-FFF2-40B4-BE49-F238E27FC236}">
                <a16:creationId xmlns:a16="http://schemas.microsoft.com/office/drawing/2014/main" xmlns="" id="{7818506D-E3F3-4A5B-BA12-DD6F24089FF9}"/>
              </a:ext>
            </a:extLst>
          </p:cNvPr>
          <p:cNvPicPr>
            <a:picLocks noChangeAspect="1"/>
          </p:cNvPicPr>
          <p:nvPr/>
        </p:nvPicPr>
        <p:blipFill>
          <a:blip r:embed="rId2"/>
          <a:stretch>
            <a:fillRect/>
          </a:stretch>
        </p:blipFill>
        <p:spPr>
          <a:xfrm>
            <a:off x="250698" y="152400"/>
            <a:ext cx="8642604" cy="6275832"/>
          </a:xfrm>
          <a:prstGeom prst="rect">
            <a:avLst/>
          </a:prstGeom>
        </p:spPr>
      </p:pic>
    </p:spTree>
    <p:extLst>
      <p:ext uri="{BB962C8B-B14F-4D97-AF65-F5344CB8AC3E}">
        <p14:creationId xmlns:p14="http://schemas.microsoft.com/office/powerpoint/2010/main" val="2011604229"/>
      </p:ext>
    </p:extLst>
  </p:cSld>
  <p:clrMapOvr>
    <a:masterClrMapping/>
  </p:clrMapOvr>
  <p:transition spd="slow"/>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xmlns=""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xmlns=""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69</a:t>
            </a:fld>
            <a:endParaRPr lang="en-US" altLang="en-US" sz="1400" dirty="0"/>
          </a:p>
        </p:txBody>
      </p:sp>
      <p:pic>
        <p:nvPicPr>
          <p:cNvPr id="3" name="Picture 2">
            <a:extLst>
              <a:ext uri="{FF2B5EF4-FFF2-40B4-BE49-F238E27FC236}">
                <a16:creationId xmlns:a16="http://schemas.microsoft.com/office/drawing/2014/main" xmlns="" id="{08E3C375-C222-45B0-9446-D80416D41EE1}"/>
              </a:ext>
            </a:extLst>
          </p:cNvPr>
          <p:cNvPicPr>
            <a:picLocks noChangeAspect="1"/>
          </p:cNvPicPr>
          <p:nvPr/>
        </p:nvPicPr>
        <p:blipFill>
          <a:blip r:embed="rId2"/>
          <a:stretch>
            <a:fillRect/>
          </a:stretch>
        </p:blipFill>
        <p:spPr>
          <a:xfrm>
            <a:off x="250698" y="152400"/>
            <a:ext cx="8642604" cy="6275832"/>
          </a:xfrm>
          <a:prstGeom prst="rect">
            <a:avLst/>
          </a:prstGeom>
        </p:spPr>
      </p:pic>
    </p:spTree>
    <p:extLst>
      <p:ext uri="{BB962C8B-B14F-4D97-AF65-F5344CB8AC3E}">
        <p14:creationId xmlns:p14="http://schemas.microsoft.com/office/powerpoint/2010/main" val="159818068"/>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xmlns=""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RayD.Bollman@sasktel.net</a:t>
            </a:r>
          </a:p>
        </p:txBody>
      </p:sp>
      <p:sp>
        <p:nvSpPr>
          <p:cNvPr id="4100" name="Slide Number Placeholder 2">
            <a:extLst>
              <a:ext uri="{FF2B5EF4-FFF2-40B4-BE49-F238E27FC236}">
                <a16:creationId xmlns:a16="http://schemas.microsoft.com/office/drawing/2014/main" xmlns=""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9AD4724-6F58-4274-9F4C-D36CF08B340E}"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xmlns="" id="{ED18AB66-7B2D-4853-B4E8-EA7B27994923}"/>
              </a:ext>
            </a:extLst>
          </p:cNvPr>
          <p:cNvSpPr txBox="1"/>
          <p:nvPr/>
        </p:nvSpPr>
        <p:spPr>
          <a:xfrm>
            <a:off x="5638800" y="254794"/>
            <a:ext cx="3048000" cy="5559599"/>
          </a:xfrm>
          <a:prstGeom prst="rect">
            <a:avLst/>
          </a:prstGeom>
          <a:noFill/>
        </p:spPr>
        <p:txBody>
          <a:bodyPr wrap="square" rtlCol="0">
            <a:spAutoFit/>
          </a:bodyPr>
          <a:lstStyle/>
          <a:p>
            <a:pPr marL="0" marR="0" lvl="0" indent="0" algn="l" defTabSz="914400" rtl="0" eaLnBrk="0" fontAlgn="base" latinLnBrk="0" hangingPunct="0">
              <a:lnSpc>
                <a:spcPct val="107000"/>
              </a:lnSpc>
              <a:spcBef>
                <a:spcPts val="0"/>
              </a:spcBef>
              <a:spcAft>
                <a:spcPts val="0"/>
              </a:spcAft>
              <a:buClrTx/>
              <a:buSzTx/>
              <a:buFontTx/>
              <a:buNone/>
              <a:tabLst/>
              <a:defRPr/>
            </a:pPr>
            <a:r>
              <a:rPr kumimoji="0" lang="en-CA" sz="19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Metro</a:t>
            </a:r>
            <a:r>
              <a:rPr kumimoji="0" lang="en-CA" sz="19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refers to Census Metropolitan Areas (CMAs) which have a total population 100,000 or more (with at least 50,000 in the urban core) and includes all neighbouring towns and municipalities where 50+% of employed residents commute to the CMA. </a:t>
            </a:r>
          </a:p>
          <a:p>
            <a:pPr marL="0" marR="0" lvl="0" indent="0" algn="l" defTabSz="914400" rtl="0" eaLnBrk="0" fontAlgn="base" latinLnBrk="0" hangingPunct="0">
              <a:lnSpc>
                <a:spcPct val="107000"/>
              </a:lnSpc>
              <a:spcBef>
                <a:spcPts val="0"/>
              </a:spcBef>
              <a:spcAft>
                <a:spcPts val="0"/>
              </a:spcAft>
              <a:buClrTx/>
              <a:buSzTx/>
              <a:buFontTx/>
              <a:buNone/>
              <a:tabLst/>
              <a:defRPr/>
            </a:pPr>
            <a:endParaRPr kumimoji="0" lang="en-CA" sz="5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7000"/>
              </a:lnSpc>
              <a:spcBef>
                <a:spcPts val="0"/>
              </a:spcBef>
              <a:spcAft>
                <a:spcPts val="0"/>
              </a:spcAft>
              <a:buClrTx/>
              <a:buSzTx/>
              <a:buFontTx/>
              <a:buNone/>
              <a:tabLst/>
              <a:defRPr/>
            </a:pPr>
            <a:r>
              <a:rPr kumimoji="0" lang="en-CA" sz="19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Non-metro</a:t>
            </a:r>
            <a:r>
              <a:rPr kumimoji="0" lang="en-CA" sz="19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refers to individuals who live outside a CMA.</a:t>
            </a:r>
          </a:p>
          <a:p>
            <a:pPr marL="0" marR="0" lvl="0" indent="0" algn="l" defTabSz="914400" rtl="0" eaLnBrk="0" fontAlgn="base" latinLnBrk="0" hangingPunct="0">
              <a:lnSpc>
                <a:spcPct val="107000"/>
              </a:lnSpc>
              <a:spcBef>
                <a:spcPts val="0"/>
              </a:spcBef>
              <a:spcAft>
                <a:spcPts val="0"/>
              </a:spcAft>
              <a:buClrTx/>
              <a:buSzTx/>
              <a:buFontTx/>
              <a:buNone/>
              <a:tabLst/>
              <a:defRPr/>
            </a:pPr>
            <a:endParaRPr lang="en-CA" sz="500" dirty="0">
              <a:solidFill>
                <a:srgbClr val="000000"/>
              </a:solidFill>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7000"/>
              </a:lnSpc>
              <a:spcBef>
                <a:spcPts val="0"/>
              </a:spcBef>
              <a:spcAft>
                <a:spcPts val="0"/>
              </a:spcAft>
              <a:buClrTx/>
              <a:buSzTx/>
              <a:buFontTx/>
              <a:buNone/>
              <a:tabLst/>
              <a:defRPr/>
            </a:pPr>
            <a:r>
              <a:rPr kumimoji="0" lang="en-CA" sz="19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The current LFS data is based on the 2011 delineation of CMAs. </a:t>
            </a:r>
            <a:endParaRPr kumimoji="0" lang="en-US" sz="19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xmlns="" id="{D3A60731-CF18-46A8-8A7F-DD9DBCAB9A9E}"/>
              </a:ext>
            </a:extLst>
          </p:cNvPr>
          <p:cNvPicPr>
            <a:picLocks noChangeAspect="1"/>
          </p:cNvPicPr>
          <p:nvPr/>
        </p:nvPicPr>
        <p:blipFill>
          <a:blip r:embed="rId2"/>
          <a:stretch>
            <a:fillRect/>
          </a:stretch>
        </p:blipFill>
        <p:spPr>
          <a:xfrm>
            <a:off x="485274" y="254793"/>
            <a:ext cx="5059240" cy="6480969"/>
          </a:xfrm>
          <a:prstGeom prst="rect">
            <a:avLst/>
          </a:prstGeom>
        </p:spPr>
      </p:pic>
    </p:spTree>
    <p:extLst>
      <p:ext uri="{BB962C8B-B14F-4D97-AF65-F5344CB8AC3E}">
        <p14:creationId xmlns:p14="http://schemas.microsoft.com/office/powerpoint/2010/main" val="2358781172"/>
      </p:ext>
    </p:extLst>
  </p:cSld>
  <p:clrMapOvr>
    <a:masterClrMapping/>
  </p:clrMapOvr>
  <p:transition spd="slow"/>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xmlns=""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xmlns=""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70</a:t>
            </a:fld>
            <a:endParaRPr lang="en-US" altLang="en-US" sz="1400" dirty="0"/>
          </a:p>
        </p:txBody>
      </p:sp>
      <p:pic>
        <p:nvPicPr>
          <p:cNvPr id="2" name="Picture 1">
            <a:extLst>
              <a:ext uri="{FF2B5EF4-FFF2-40B4-BE49-F238E27FC236}">
                <a16:creationId xmlns:a16="http://schemas.microsoft.com/office/drawing/2014/main" xmlns="" id="{5692CD3A-5990-4535-B31A-61EF7635EBAF}"/>
              </a:ext>
            </a:extLst>
          </p:cNvPr>
          <p:cNvPicPr>
            <a:picLocks noChangeAspect="1"/>
          </p:cNvPicPr>
          <p:nvPr/>
        </p:nvPicPr>
        <p:blipFill>
          <a:blip r:embed="rId2"/>
          <a:stretch>
            <a:fillRect/>
          </a:stretch>
        </p:blipFill>
        <p:spPr>
          <a:xfrm>
            <a:off x="250698" y="152400"/>
            <a:ext cx="8642604" cy="6275832"/>
          </a:xfrm>
          <a:prstGeom prst="rect">
            <a:avLst/>
          </a:prstGeom>
        </p:spPr>
      </p:pic>
    </p:spTree>
    <p:extLst>
      <p:ext uri="{BB962C8B-B14F-4D97-AF65-F5344CB8AC3E}">
        <p14:creationId xmlns:p14="http://schemas.microsoft.com/office/powerpoint/2010/main" val="644797737"/>
      </p:ext>
    </p:extLst>
  </p:cSld>
  <p:clrMapOvr>
    <a:masterClrMapping/>
  </p:clrMapOvr>
  <p:transition spd="slow"/>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xmlns=""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xmlns=""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71</a:t>
            </a:fld>
            <a:endParaRPr lang="en-US" altLang="en-US" sz="1400" dirty="0"/>
          </a:p>
        </p:txBody>
      </p:sp>
      <p:pic>
        <p:nvPicPr>
          <p:cNvPr id="2" name="Picture 1">
            <a:extLst>
              <a:ext uri="{FF2B5EF4-FFF2-40B4-BE49-F238E27FC236}">
                <a16:creationId xmlns:a16="http://schemas.microsoft.com/office/drawing/2014/main" xmlns="" id="{0F072522-1E02-4790-AF08-934566F9B079}"/>
              </a:ext>
            </a:extLst>
          </p:cNvPr>
          <p:cNvPicPr>
            <a:picLocks noChangeAspect="1"/>
          </p:cNvPicPr>
          <p:nvPr/>
        </p:nvPicPr>
        <p:blipFill>
          <a:blip r:embed="rId2"/>
          <a:stretch>
            <a:fillRect/>
          </a:stretch>
        </p:blipFill>
        <p:spPr>
          <a:xfrm>
            <a:off x="250698" y="152400"/>
            <a:ext cx="8642604" cy="6275832"/>
          </a:xfrm>
          <a:prstGeom prst="rect">
            <a:avLst/>
          </a:prstGeom>
        </p:spPr>
      </p:pic>
    </p:spTree>
    <p:extLst>
      <p:ext uri="{BB962C8B-B14F-4D97-AF65-F5344CB8AC3E}">
        <p14:creationId xmlns:p14="http://schemas.microsoft.com/office/powerpoint/2010/main" val="2943083739"/>
      </p:ext>
    </p:extLst>
  </p:cSld>
  <p:clrMapOvr>
    <a:masterClrMapping/>
  </p:clrMapOvr>
  <p:transition spd="slow"/>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xmlns=""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xmlns=""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72</a:t>
            </a:fld>
            <a:endParaRPr lang="en-US" altLang="en-US" sz="1400" dirty="0"/>
          </a:p>
        </p:txBody>
      </p:sp>
      <p:pic>
        <p:nvPicPr>
          <p:cNvPr id="2" name="Picture 1">
            <a:extLst>
              <a:ext uri="{FF2B5EF4-FFF2-40B4-BE49-F238E27FC236}">
                <a16:creationId xmlns:a16="http://schemas.microsoft.com/office/drawing/2014/main" xmlns="" id="{6107EE08-DE9D-4E91-82C8-DE3886062D1E}"/>
              </a:ext>
            </a:extLst>
          </p:cNvPr>
          <p:cNvPicPr>
            <a:picLocks noChangeAspect="1"/>
          </p:cNvPicPr>
          <p:nvPr/>
        </p:nvPicPr>
        <p:blipFill>
          <a:blip r:embed="rId2"/>
          <a:stretch>
            <a:fillRect/>
          </a:stretch>
        </p:blipFill>
        <p:spPr>
          <a:xfrm>
            <a:off x="250698" y="152400"/>
            <a:ext cx="8642604" cy="6275832"/>
          </a:xfrm>
          <a:prstGeom prst="rect">
            <a:avLst/>
          </a:prstGeom>
        </p:spPr>
      </p:pic>
    </p:spTree>
    <p:extLst>
      <p:ext uri="{BB962C8B-B14F-4D97-AF65-F5344CB8AC3E}">
        <p14:creationId xmlns:p14="http://schemas.microsoft.com/office/powerpoint/2010/main" val="2958035400"/>
      </p:ext>
    </p:extLst>
  </p:cSld>
  <p:clrMapOvr>
    <a:masterClrMapping/>
  </p:clrMapOvr>
  <p:transition spd="slow"/>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xmlns=""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xmlns=""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73</a:t>
            </a:fld>
            <a:endParaRPr lang="en-US" altLang="en-US" sz="1400" dirty="0"/>
          </a:p>
        </p:txBody>
      </p:sp>
      <p:pic>
        <p:nvPicPr>
          <p:cNvPr id="2" name="Picture 1">
            <a:extLst>
              <a:ext uri="{FF2B5EF4-FFF2-40B4-BE49-F238E27FC236}">
                <a16:creationId xmlns:a16="http://schemas.microsoft.com/office/drawing/2014/main" xmlns="" id="{C711CC03-51AB-4AC8-A46B-3DED65963DD1}"/>
              </a:ext>
            </a:extLst>
          </p:cNvPr>
          <p:cNvPicPr>
            <a:picLocks noChangeAspect="1"/>
          </p:cNvPicPr>
          <p:nvPr/>
        </p:nvPicPr>
        <p:blipFill>
          <a:blip r:embed="rId2"/>
          <a:stretch>
            <a:fillRect/>
          </a:stretch>
        </p:blipFill>
        <p:spPr>
          <a:xfrm>
            <a:off x="250698" y="152400"/>
            <a:ext cx="8642604" cy="6275832"/>
          </a:xfrm>
          <a:prstGeom prst="rect">
            <a:avLst/>
          </a:prstGeom>
        </p:spPr>
      </p:pic>
    </p:spTree>
    <p:extLst>
      <p:ext uri="{BB962C8B-B14F-4D97-AF65-F5344CB8AC3E}">
        <p14:creationId xmlns:p14="http://schemas.microsoft.com/office/powerpoint/2010/main" val="84303309"/>
      </p:ext>
    </p:extLst>
  </p:cSld>
  <p:clrMapOvr>
    <a:masterClrMapping/>
  </p:clrMapOvr>
  <p:transition spd="slow"/>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xmlns=""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xmlns=""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74</a:t>
            </a:fld>
            <a:endParaRPr lang="en-US" altLang="en-US" sz="1400" dirty="0"/>
          </a:p>
        </p:txBody>
      </p:sp>
      <p:pic>
        <p:nvPicPr>
          <p:cNvPr id="2" name="Picture 1">
            <a:extLst>
              <a:ext uri="{FF2B5EF4-FFF2-40B4-BE49-F238E27FC236}">
                <a16:creationId xmlns:a16="http://schemas.microsoft.com/office/drawing/2014/main" xmlns="" id="{0BF45125-1C44-4E0C-9B49-F2F4E4313D03}"/>
              </a:ext>
            </a:extLst>
          </p:cNvPr>
          <p:cNvPicPr>
            <a:picLocks noChangeAspect="1"/>
          </p:cNvPicPr>
          <p:nvPr/>
        </p:nvPicPr>
        <p:blipFill>
          <a:blip r:embed="rId2"/>
          <a:stretch>
            <a:fillRect/>
          </a:stretch>
        </p:blipFill>
        <p:spPr>
          <a:xfrm>
            <a:off x="250698" y="152400"/>
            <a:ext cx="8642604" cy="6275832"/>
          </a:xfrm>
          <a:prstGeom prst="rect">
            <a:avLst/>
          </a:prstGeom>
        </p:spPr>
      </p:pic>
    </p:spTree>
    <p:extLst>
      <p:ext uri="{BB962C8B-B14F-4D97-AF65-F5344CB8AC3E}">
        <p14:creationId xmlns:p14="http://schemas.microsoft.com/office/powerpoint/2010/main" val="2827079561"/>
      </p:ext>
    </p:extLst>
  </p:cSld>
  <p:clrMapOvr>
    <a:masterClrMapping/>
  </p:clrMapOvr>
  <p:transition spd="slow"/>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xmlns=""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xmlns=""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75</a:t>
            </a:fld>
            <a:endParaRPr lang="en-US" altLang="en-US" sz="1400" dirty="0"/>
          </a:p>
        </p:txBody>
      </p:sp>
      <p:pic>
        <p:nvPicPr>
          <p:cNvPr id="2" name="Picture 1">
            <a:extLst>
              <a:ext uri="{FF2B5EF4-FFF2-40B4-BE49-F238E27FC236}">
                <a16:creationId xmlns:a16="http://schemas.microsoft.com/office/drawing/2014/main" xmlns="" id="{B06712D4-AB09-47F5-ACD0-1F37DE1D5173}"/>
              </a:ext>
            </a:extLst>
          </p:cNvPr>
          <p:cNvPicPr>
            <a:picLocks noChangeAspect="1"/>
          </p:cNvPicPr>
          <p:nvPr/>
        </p:nvPicPr>
        <p:blipFill>
          <a:blip r:embed="rId2"/>
          <a:stretch>
            <a:fillRect/>
          </a:stretch>
        </p:blipFill>
        <p:spPr>
          <a:xfrm>
            <a:off x="250698" y="152400"/>
            <a:ext cx="8642604" cy="6275832"/>
          </a:xfrm>
          <a:prstGeom prst="rect">
            <a:avLst/>
          </a:prstGeom>
        </p:spPr>
      </p:pic>
    </p:spTree>
    <p:extLst>
      <p:ext uri="{BB962C8B-B14F-4D97-AF65-F5344CB8AC3E}">
        <p14:creationId xmlns:p14="http://schemas.microsoft.com/office/powerpoint/2010/main" val="1397371790"/>
      </p:ext>
    </p:extLst>
  </p:cSld>
  <p:clrMapOvr>
    <a:masterClrMapping/>
  </p:clrMapOvr>
  <p:transition spd="slow"/>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xmlns=""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xmlns=""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76</a:t>
            </a:fld>
            <a:endParaRPr lang="en-US" altLang="en-US" sz="1400" dirty="0"/>
          </a:p>
        </p:txBody>
      </p:sp>
      <p:pic>
        <p:nvPicPr>
          <p:cNvPr id="2" name="Picture 1">
            <a:extLst>
              <a:ext uri="{FF2B5EF4-FFF2-40B4-BE49-F238E27FC236}">
                <a16:creationId xmlns:a16="http://schemas.microsoft.com/office/drawing/2014/main" xmlns="" id="{4A936DAB-3189-450F-8139-87D683F0AEAB}"/>
              </a:ext>
            </a:extLst>
          </p:cNvPr>
          <p:cNvPicPr>
            <a:picLocks noChangeAspect="1"/>
          </p:cNvPicPr>
          <p:nvPr/>
        </p:nvPicPr>
        <p:blipFill>
          <a:blip r:embed="rId2"/>
          <a:stretch>
            <a:fillRect/>
          </a:stretch>
        </p:blipFill>
        <p:spPr>
          <a:xfrm>
            <a:off x="250698" y="152400"/>
            <a:ext cx="8642604" cy="6275832"/>
          </a:xfrm>
          <a:prstGeom prst="rect">
            <a:avLst/>
          </a:prstGeom>
        </p:spPr>
      </p:pic>
    </p:spTree>
    <p:extLst>
      <p:ext uri="{BB962C8B-B14F-4D97-AF65-F5344CB8AC3E}">
        <p14:creationId xmlns:p14="http://schemas.microsoft.com/office/powerpoint/2010/main" val="3068103759"/>
      </p:ext>
    </p:extLst>
  </p:cSld>
  <p:clrMapOvr>
    <a:masterClrMapping/>
  </p:clrMapOvr>
  <p:transition spd="slow"/>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xmlns=""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xmlns=""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77</a:t>
            </a:fld>
            <a:endParaRPr lang="en-US" altLang="en-US" sz="1400" dirty="0"/>
          </a:p>
        </p:txBody>
      </p:sp>
      <p:pic>
        <p:nvPicPr>
          <p:cNvPr id="2" name="Picture 1">
            <a:extLst>
              <a:ext uri="{FF2B5EF4-FFF2-40B4-BE49-F238E27FC236}">
                <a16:creationId xmlns:a16="http://schemas.microsoft.com/office/drawing/2014/main" xmlns="" id="{3E590FC0-633E-4AD9-96F9-F152959CDE10}"/>
              </a:ext>
            </a:extLst>
          </p:cNvPr>
          <p:cNvPicPr>
            <a:picLocks noChangeAspect="1"/>
          </p:cNvPicPr>
          <p:nvPr/>
        </p:nvPicPr>
        <p:blipFill>
          <a:blip r:embed="rId2"/>
          <a:stretch>
            <a:fillRect/>
          </a:stretch>
        </p:blipFill>
        <p:spPr>
          <a:xfrm>
            <a:off x="250698" y="152400"/>
            <a:ext cx="8642604" cy="6275832"/>
          </a:xfrm>
          <a:prstGeom prst="rect">
            <a:avLst/>
          </a:prstGeom>
        </p:spPr>
      </p:pic>
    </p:spTree>
    <p:extLst>
      <p:ext uri="{BB962C8B-B14F-4D97-AF65-F5344CB8AC3E}">
        <p14:creationId xmlns:p14="http://schemas.microsoft.com/office/powerpoint/2010/main" val="2899648380"/>
      </p:ext>
    </p:extLst>
  </p:cSld>
  <p:clrMapOvr>
    <a:masterClrMapping/>
  </p:clrMapOvr>
  <p:transition spd="slow"/>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xmlns=""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xmlns=""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78</a:t>
            </a:fld>
            <a:endParaRPr lang="en-US" altLang="en-US" sz="1400" dirty="0"/>
          </a:p>
        </p:txBody>
      </p:sp>
      <p:pic>
        <p:nvPicPr>
          <p:cNvPr id="2" name="Picture 1">
            <a:extLst>
              <a:ext uri="{FF2B5EF4-FFF2-40B4-BE49-F238E27FC236}">
                <a16:creationId xmlns:a16="http://schemas.microsoft.com/office/drawing/2014/main" xmlns="" id="{6035B357-924B-4FC6-9847-8CB3BC3EC345}"/>
              </a:ext>
            </a:extLst>
          </p:cNvPr>
          <p:cNvPicPr>
            <a:picLocks noChangeAspect="1"/>
          </p:cNvPicPr>
          <p:nvPr/>
        </p:nvPicPr>
        <p:blipFill>
          <a:blip r:embed="rId2"/>
          <a:stretch>
            <a:fillRect/>
          </a:stretch>
        </p:blipFill>
        <p:spPr>
          <a:xfrm>
            <a:off x="250698" y="152400"/>
            <a:ext cx="8642604" cy="6275832"/>
          </a:xfrm>
          <a:prstGeom prst="rect">
            <a:avLst/>
          </a:prstGeom>
        </p:spPr>
      </p:pic>
    </p:spTree>
    <p:extLst>
      <p:ext uri="{BB962C8B-B14F-4D97-AF65-F5344CB8AC3E}">
        <p14:creationId xmlns:p14="http://schemas.microsoft.com/office/powerpoint/2010/main" val="882308272"/>
      </p:ext>
    </p:extLst>
  </p:cSld>
  <p:clrMapOvr>
    <a:masterClrMapping/>
  </p:clrMapOvr>
  <p:transition spd="slow"/>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xmlns=""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xmlns=""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79</a:t>
            </a:fld>
            <a:endParaRPr lang="en-US" altLang="en-US" sz="1400" dirty="0"/>
          </a:p>
        </p:txBody>
      </p:sp>
      <p:pic>
        <p:nvPicPr>
          <p:cNvPr id="2" name="Picture 1">
            <a:extLst>
              <a:ext uri="{FF2B5EF4-FFF2-40B4-BE49-F238E27FC236}">
                <a16:creationId xmlns:a16="http://schemas.microsoft.com/office/drawing/2014/main" xmlns="" id="{ED2ACD32-0644-4307-8BC8-9310FCD4958D}"/>
              </a:ext>
            </a:extLst>
          </p:cNvPr>
          <p:cNvPicPr>
            <a:picLocks noChangeAspect="1"/>
          </p:cNvPicPr>
          <p:nvPr/>
        </p:nvPicPr>
        <p:blipFill>
          <a:blip r:embed="rId2"/>
          <a:stretch>
            <a:fillRect/>
          </a:stretch>
        </p:blipFill>
        <p:spPr>
          <a:xfrm>
            <a:off x="250698" y="152400"/>
            <a:ext cx="8642604" cy="6275832"/>
          </a:xfrm>
          <a:prstGeom prst="rect">
            <a:avLst/>
          </a:prstGeom>
        </p:spPr>
      </p:pic>
    </p:spTree>
    <p:extLst>
      <p:ext uri="{BB962C8B-B14F-4D97-AF65-F5344CB8AC3E}">
        <p14:creationId xmlns:p14="http://schemas.microsoft.com/office/powerpoint/2010/main" val="3892608016"/>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xmlns="" id="{9A74DBAF-1B6F-4B0F-B800-6DBDA3F33399}"/>
              </a:ext>
            </a:extLst>
          </p:cNvPr>
          <p:cNvSpPr>
            <a:spLocks noGrp="1"/>
          </p:cNvSpPr>
          <p:nvPr>
            <p:ph type="ftr" sz="quarter" idx="11"/>
          </p:nvPr>
        </p:nvSpPr>
        <p:spPr>
          <a:xfrm>
            <a:off x="5791200" y="6545261"/>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xmlns=""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8</a:t>
            </a:fld>
            <a:endParaRPr lang="en-US" altLang="en-US" sz="1400" dirty="0"/>
          </a:p>
        </p:txBody>
      </p:sp>
      <p:pic>
        <p:nvPicPr>
          <p:cNvPr id="4" name="Picture 3">
            <a:extLst>
              <a:ext uri="{FF2B5EF4-FFF2-40B4-BE49-F238E27FC236}">
                <a16:creationId xmlns:a16="http://schemas.microsoft.com/office/drawing/2014/main" xmlns="" id="{03FEF95E-4A2E-40D4-8301-9CB0072BC2A4}"/>
              </a:ext>
            </a:extLst>
          </p:cNvPr>
          <p:cNvPicPr>
            <a:picLocks noChangeAspect="1"/>
          </p:cNvPicPr>
          <p:nvPr/>
        </p:nvPicPr>
        <p:blipFill>
          <a:blip r:embed="rId2"/>
          <a:stretch>
            <a:fillRect/>
          </a:stretch>
        </p:blipFill>
        <p:spPr>
          <a:xfrm>
            <a:off x="459099" y="0"/>
            <a:ext cx="8511864" cy="6448859"/>
          </a:xfrm>
          <a:prstGeom prst="rect">
            <a:avLst/>
          </a:prstGeom>
        </p:spPr>
      </p:pic>
    </p:spTree>
    <p:extLst>
      <p:ext uri="{BB962C8B-B14F-4D97-AF65-F5344CB8AC3E}">
        <p14:creationId xmlns:p14="http://schemas.microsoft.com/office/powerpoint/2010/main" val="951152701"/>
      </p:ext>
    </p:extLst>
  </p:cSld>
  <p:clrMapOvr>
    <a:masterClrMapping/>
  </p:clrMapOvr>
  <p:transition spd="slow"/>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xmlns=""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xmlns=""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80</a:t>
            </a:fld>
            <a:endParaRPr lang="en-US" altLang="en-US" sz="1400" dirty="0"/>
          </a:p>
        </p:txBody>
      </p:sp>
      <p:pic>
        <p:nvPicPr>
          <p:cNvPr id="2" name="Picture 1">
            <a:extLst>
              <a:ext uri="{FF2B5EF4-FFF2-40B4-BE49-F238E27FC236}">
                <a16:creationId xmlns:a16="http://schemas.microsoft.com/office/drawing/2014/main" xmlns="" id="{3721EBF1-1947-45CB-8165-FA07325C56DB}"/>
              </a:ext>
            </a:extLst>
          </p:cNvPr>
          <p:cNvPicPr>
            <a:picLocks noChangeAspect="1"/>
          </p:cNvPicPr>
          <p:nvPr/>
        </p:nvPicPr>
        <p:blipFill>
          <a:blip r:embed="rId2"/>
          <a:stretch>
            <a:fillRect/>
          </a:stretch>
        </p:blipFill>
        <p:spPr>
          <a:xfrm>
            <a:off x="250698" y="152400"/>
            <a:ext cx="8642604" cy="6275832"/>
          </a:xfrm>
          <a:prstGeom prst="rect">
            <a:avLst/>
          </a:prstGeom>
        </p:spPr>
      </p:pic>
    </p:spTree>
    <p:extLst>
      <p:ext uri="{BB962C8B-B14F-4D97-AF65-F5344CB8AC3E}">
        <p14:creationId xmlns:p14="http://schemas.microsoft.com/office/powerpoint/2010/main" val="3041297486"/>
      </p:ext>
    </p:extLst>
  </p:cSld>
  <p:clrMapOvr>
    <a:masterClrMapping/>
  </p:clrMapOvr>
  <p:transition spd="slow"/>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xmlns=""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xmlns=""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81</a:t>
            </a:fld>
            <a:endParaRPr lang="en-US" altLang="en-US" sz="1400" dirty="0"/>
          </a:p>
        </p:txBody>
      </p:sp>
      <p:pic>
        <p:nvPicPr>
          <p:cNvPr id="2" name="Picture 1">
            <a:extLst>
              <a:ext uri="{FF2B5EF4-FFF2-40B4-BE49-F238E27FC236}">
                <a16:creationId xmlns:a16="http://schemas.microsoft.com/office/drawing/2014/main" xmlns="" id="{68DA82A1-C605-45F4-BFA0-8DCA8BB30713}"/>
              </a:ext>
            </a:extLst>
          </p:cNvPr>
          <p:cNvPicPr>
            <a:picLocks noChangeAspect="1"/>
          </p:cNvPicPr>
          <p:nvPr/>
        </p:nvPicPr>
        <p:blipFill>
          <a:blip r:embed="rId2"/>
          <a:stretch>
            <a:fillRect/>
          </a:stretch>
        </p:blipFill>
        <p:spPr>
          <a:xfrm>
            <a:off x="250698" y="152400"/>
            <a:ext cx="8642604" cy="6275832"/>
          </a:xfrm>
          <a:prstGeom prst="rect">
            <a:avLst/>
          </a:prstGeom>
        </p:spPr>
      </p:pic>
    </p:spTree>
    <p:extLst>
      <p:ext uri="{BB962C8B-B14F-4D97-AF65-F5344CB8AC3E}">
        <p14:creationId xmlns:p14="http://schemas.microsoft.com/office/powerpoint/2010/main" val="934999153"/>
      </p:ext>
    </p:extLst>
  </p:cSld>
  <p:clrMapOvr>
    <a:masterClrMapping/>
  </p:clrMapOvr>
  <p:transition spd="slow"/>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xmlns=""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xmlns=""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82</a:t>
            </a:fld>
            <a:endParaRPr lang="en-US" altLang="en-US" sz="1400" dirty="0"/>
          </a:p>
        </p:txBody>
      </p:sp>
      <p:pic>
        <p:nvPicPr>
          <p:cNvPr id="2" name="Picture 1">
            <a:extLst>
              <a:ext uri="{FF2B5EF4-FFF2-40B4-BE49-F238E27FC236}">
                <a16:creationId xmlns:a16="http://schemas.microsoft.com/office/drawing/2014/main" xmlns="" id="{C4B04794-EE77-41D4-B0DB-0F43F3566EF2}"/>
              </a:ext>
            </a:extLst>
          </p:cNvPr>
          <p:cNvPicPr>
            <a:picLocks noChangeAspect="1"/>
          </p:cNvPicPr>
          <p:nvPr/>
        </p:nvPicPr>
        <p:blipFill>
          <a:blip r:embed="rId2"/>
          <a:stretch>
            <a:fillRect/>
          </a:stretch>
        </p:blipFill>
        <p:spPr>
          <a:xfrm>
            <a:off x="250698" y="76200"/>
            <a:ext cx="8642604" cy="6275832"/>
          </a:xfrm>
          <a:prstGeom prst="rect">
            <a:avLst/>
          </a:prstGeom>
        </p:spPr>
      </p:pic>
    </p:spTree>
    <p:extLst>
      <p:ext uri="{BB962C8B-B14F-4D97-AF65-F5344CB8AC3E}">
        <p14:creationId xmlns:p14="http://schemas.microsoft.com/office/powerpoint/2010/main" val="1794328292"/>
      </p:ext>
    </p:extLst>
  </p:cSld>
  <p:clrMapOvr>
    <a:masterClrMapping/>
  </p:clrMapOvr>
  <p:transition spd="slow"/>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xmlns=""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xmlns=""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83</a:t>
            </a:fld>
            <a:endParaRPr lang="en-US" altLang="en-US" sz="1400" dirty="0"/>
          </a:p>
        </p:txBody>
      </p:sp>
      <p:pic>
        <p:nvPicPr>
          <p:cNvPr id="2" name="Picture 1">
            <a:extLst>
              <a:ext uri="{FF2B5EF4-FFF2-40B4-BE49-F238E27FC236}">
                <a16:creationId xmlns:a16="http://schemas.microsoft.com/office/drawing/2014/main" xmlns="" id="{36984305-7421-4CA2-9068-F5448E9C0168}"/>
              </a:ext>
            </a:extLst>
          </p:cNvPr>
          <p:cNvPicPr>
            <a:picLocks noChangeAspect="1"/>
          </p:cNvPicPr>
          <p:nvPr/>
        </p:nvPicPr>
        <p:blipFill>
          <a:blip r:embed="rId2"/>
          <a:stretch>
            <a:fillRect/>
          </a:stretch>
        </p:blipFill>
        <p:spPr>
          <a:xfrm>
            <a:off x="250698" y="152400"/>
            <a:ext cx="8642604" cy="6275832"/>
          </a:xfrm>
          <a:prstGeom prst="rect">
            <a:avLst/>
          </a:prstGeom>
        </p:spPr>
      </p:pic>
    </p:spTree>
    <p:extLst>
      <p:ext uri="{BB962C8B-B14F-4D97-AF65-F5344CB8AC3E}">
        <p14:creationId xmlns:p14="http://schemas.microsoft.com/office/powerpoint/2010/main" val="2208008101"/>
      </p:ext>
    </p:extLst>
  </p:cSld>
  <p:clrMapOvr>
    <a:masterClrMapping/>
  </p:clrMapOvr>
  <p:transition spd="slow"/>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xmlns=""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xmlns=""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84</a:t>
            </a:fld>
            <a:endParaRPr lang="en-US" altLang="en-US" sz="1400" dirty="0"/>
          </a:p>
        </p:txBody>
      </p:sp>
      <p:pic>
        <p:nvPicPr>
          <p:cNvPr id="2" name="Picture 1">
            <a:extLst>
              <a:ext uri="{FF2B5EF4-FFF2-40B4-BE49-F238E27FC236}">
                <a16:creationId xmlns:a16="http://schemas.microsoft.com/office/drawing/2014/main" xmlns="" id="{9399F81A-5DBD-4536-9B9C-6410C113F674}"/>
              </a:ext>
            </a:extLst>
          </p:cNvPr>
          <p:cNvPicPr>
            <a:picLocks noChangeAspect="1"/>
          </p:cNvPicPr>
          <p:nvPr/>
        </p:nvPicPr>
        <p:blipFill>
          <a:blip r:embed="rId2"/>
          <a:stretch>
            <a:fillRect/>
          </a:stretch>
        </p:blipFill>
        <p:spPr>
          <a:xfrm>
            <a:off x="250698" y="152400"/>
            <a:ext cx="8642604" cy="6275832"/>
          </a:xfrm>
          <a:prstGeom prst="rect">
            <a:avLst/>
          </a:prstGeom>
        </p:spPr>
      </p:pic>
    </p:spTree>
    <p:extLst>
      <p:ext uri="{BB962C8B-B14F-4D97-AF65-F5344CB8AC3E}">
        <p14:creationId xmlns:p14="http://schemas.microsoft.com/office/powerpoint/2010/main" val="1451936455"/>
      </p:ext>
    </p:extLst>
  </p:cSld>
  <p:clrMapOvr>
    <a:masterClrMapping/>
  </p:clrMapOvr>
  <p:transition spd="slow"/>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xmlns=""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xmlns=""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85</a:t>
            </a:fld>
            <a:endParaRPr lang="en-US" altLang="en-US" sz="1400" dirty="0"/>
          </a:p>
        </p:txBody>
      </p:sp>
      <p:sp>
        <p:nvSpPr>
          <p:cNvPr id="3" name="TextBox 2">
            <a:extLst>
              <a:ext uri="{FF2B5EF4-FFF2-40B4-BE49-F238E27FC236}">
                <a16:creationId xmlns:a16="http://schemas.microsoft.com/office/drawing/2014/main" xmlns="" id="{2205B14E-03BE-4EF8-B642-4FDDAC04DFF0}"/>
              </a:ext>
            </a:extLst>
          </p:cNvPr>
          <p:cNvSpPr txBox="1"/>
          <p:nvPr/>
        </p:nvSpPr>
        <p:spPr>
          <a:xfrm>
            <a:off x="457200" y="457200"/>
            <a:ext cx="8229600" cy="2646878"/>
          </a:xfrm>
          <a:prstGeom prst="rect">
            <a:avLst/>
          </a:prstGeom>
          <a:noFill/>
        </p:spPr>
        <p:txBody>
          <a:bodyPr wrap="square" rtlCol="0">
            <a:spAutoFit/>
          </a:bodyPr>
          <a:lstStyle/>
          <a:p>
            <a:endParaRPr lang="en-US" sz="2000" b="1" dirty="0"/>
          </a:p>
          <a:p>
            <a:r>
              <a:rPr lang="en-US" sz="2000" b="1" dirty="0"/>
              <a:t>Context: </a:t>
            </a:r>
            <a:r>
              <a:rPr lang="en-US" sz="2000" b="1" dirty="0">
                <a:solidFill>
                  <a:srgbClr val="FF0000"/>
                </a:solidFill>
              </a:rPr>
              <a:t>Recent month-to-month change</a:t>
            </a:r>
          </a:p>
          <a:p>
            <a:endParaRPr lang="en-US" b="1" dirty="0"/>
          </a:p>
          <a:p>
            <a:pPr marL="285750" indent="-285750">
              <a:buFont typeface="Arial" panose="020B0604020202020204" pitchFamily="34" charset="0"/>
              <a:buChar char="•"/>
            </a:pPr>
            <a:r>
              <a:rPr lang="en-US" b="1" dirty="0"/>
              <a:t>Note that </a:t>
            </a:r>
          </a:p>
          <a:p>
            <a:pPr marL="742950" lvl="1" indent="-285750">
              <a:buFont typeface="Arial" panose="020B0604020202020204" pitchFamily="34" charset="0"/>
              <a:buChar char="•"/>
            </a:pPr>
            <a:r>
              <a:rPr lang="en-US" b="1" dirty="0"/>
              <a:t>RST </a:t>
            </a:r>
            <a:r>
              <a:rPr lang="en-US" b="1" dirty="0">
                <a:solidFill>
                  <a:srgbClr val="FF6600"/>
                </a:solidFill>
              </a:rPr>
              <a:t>fell less </a:t>
            </a:r>
            <a:r>
              <a:rPr lang="en-US" b="1" dirty="0"/>
              <a:t>LUC from February to March;</a:t>
            </a:r>
          </a:p>
          <a:p>
            <a:pPr marL="742950" lvl="1" indent="-285750">
              <a:buFont typeface="Arial" panose="020B0604020202020204" pitchFamily="34" charset="0"/>
              <a:buChar char="•"/>
            </a:pPr>
            <a:r>
              <a:rPr lang="en-US" b="1" dirty="0"/>
              <a:t>RST </a:t>
            </a:r>
            <a:r>
              <a:rPr lang="en-US" b="1" dirty="0">
                <a:solidFill>
                  <a:srgbClr val="FF6600"/>
                </a:solidFill>
              </a:rPr>
              <a:t>fell more </a:t>
            </a:r>
            <a:r>
              <a:rPr lang="en-US" b="1" dirty="0"/>
              <a:t>LUC from March to April;</a:t>
            </a:r>
          </a:p>
          <a:p>
            <a:pPr marL="742950" lvl="1" indent="-285750">
              <a:buFont typeface="Arial" panose="020B0604020202020204" pitchFamily="34" charset="0"/>
              <a:buChar char="•"/>
            </a:pPr>
            <a:r>
              <a:rPr lang="en-US" b="1" dirty="0"/>
              <a:t>RST </a:t>
            </a:r>
            <a:r>
              <a:rPr lang="en-US" b="1" dirty="0">
                <a:solidFill>
                  <a:srgbClr val="FF6600"/>
                </a:solidFill>
              </a:rPr>
              <a:t>increased more </a:t>
            </a:r>
            <a:r>
              <a:rPr lang="en-US" b="1" dirty="0"/>
              <a:t>than LUC from April to May; and</a:t>
            </a:r>
          </a:p>
          <a:p>
            <a:pPr marL="742950" lvl="1" indent="-285750">
              <a:buFont typeface="Arial" panose="020B0604020202020204" pitchFamily="34" charset="0"/>
              <a:buChar char="•"/>
            </a:pPr>
            <a:r>
              <a:rPr lang="en-US" b="1" dirty="0"/>
              <a:t>RST </a:t>
            </a:r>
            <a:r>
              <a:rPr lang="en-US" b="1" dirty="0">
                <a:solidFill>
                  <a:srgbClr val="FF6600"/>
                </a:solidFill>
              </a:rPr>
              <a:t>increased the same </a:t>
            </a:r>
            <a:r>
              <a:rPr lang="en-US" b="1" dirty="0"/>
              <a:t>as LUC from May to June</a:t>
            </a:r>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3483484166"/>
      </p:ext>
    </p:extLst>
  </p:cSld>
  <p:clrMapOvr>
    <a:masterClrMapping/>
  </p:clrMapOvr>
  <p:transition spd="slow"/>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xmlns=""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xmlns=""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86</a:t>
            </a:fld>
            <a:endParaRPr lang="en-US" altLang="en-US" sz="1400" dirty="0"/>
          </a:p>
        </p:txBody>
      </p:sp>
      <p:pic>
        <p:nvPicPr>
          <p:cNvPr id="2" name="Picture 1">
            <a:extLst>
              <a:ext uri="{FF2B5EF4-FFF2-40B4-BE49-F238E27FC236}">
                <a16:creationId xmlns:a16="http://schemas.microsoft.com/office/drawing/2014/main" xmlns="" id="{E576820C-9EF4-4308-AE46-FC0C740E9C80}"/>
              </a:ext>
            </a:extLst>
          </p:cNvPr>
          <p:cNvPicPr>
            <a:picLocks noChangeAspect="1"/>
          </p:cNvPicPr>
          <p:nvPr/>
        </p:nvPicPr>
        <p:blipFill>
          <a:blip r:embed="rId2"/>
          <a:stretch>
            <a:fillRect/>
          </a:stretch>
        </p:blipFill>
        <p:spPr>
          <a:xfrm>
            <a:off x="251460" y="152400"/>
            <a:ext cx="8641080" cy="6280404"/>
          </a:xfrm>
          <a:prstGeom prst="rect">
            <a:avLst/>
          </a:prstGeom>
        </p:spPr>
      </p:pic>
    </p:spTree>
    <p:extLst>
      <p:ext uri="{BB962C8B-B14F-4D97-AF65-F5344CB8AC3E}">
        <p14:creationId xmlns:p14="http://schemas.microsoft.com/office/powerpoint/2010/main" val="1458966972"/>
      </p:ext>
    </p:extLst>
  </p:cSld>
  <p:clrMapOvr>
    <a:masterClrMapping/>
  </p:clrMapOvr>
  <p:transition spd="slow"/>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xmlns=""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xmlns=""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87</a:t>
            </a:fld>
            <a:endParaRPr lang="en-US" altLang="en-US" sz="1400" dirty="0"/>
          </a:p>
        </p:txBody>
      </p:sp>
      <p:pic>
        <p:nvPicPr>
          <p:cNvPr id="5" name="Picture 4">
            <a:extLst>
              <a:ext uri="{FF2B5EF4-FFF2-40B4-BE49-F238E27FC236}">
                <a16:creationId xmlns:a16="http://schemas.microsoft.com/office/drawing/2014/main" xmlns="" id="{83FF279A-78EE-4FF4-9E96-7A345178516B}"/>
              </a:ext>
            </a:extLst>
          </p:cNvPr>
          <p:cNvPicPr>
            <a:picLocks noChangeAspect="1"/>
          </p:cNvPicPr>
          <p:nvPr/>
        </p:nvPicPr>
        <p:blipFill>
          <a:blip r:embed="rId2"/>
          <a:stretch>
            <a:fillRect/>
          </a:stretch>
        </p:blipFill>
        <p:spPr>
          <a:xfrm>
            <a:off x="251460" y="76200"/>
            <a:ext cx="8641080" cy="6280404"/>
          </a:xfrm>
          <a:prstGeom prst="rect">
            <a:avLst/>
          </a:prstGeom>
        </p:spPr>
      </p:pic>
    </p:spTree>
    <p:extLst>
      <p:ext uri="{BB962C8B-B14F-4D97-AF65-F5344CB8AC3E}">
        <p14:creationId xmlns:p14="http://schemas.microsoft.com/office/powerpoint/2010/main" val="2709669310"/>
      </p:ext>
    </p:extLst>
  </p:cSld>
  <p:clrMapOvr>
    <a:masterClrMapping/>
  </p:clrMapOvr>
  <p:transition spd="slow"/>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xmlns=""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xmlns=""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88</a:t>
            </a:fld>
            <a:endParaRPr lang="en-US" altLang="en-US" sz="1400" dirty="0"/>
          </a:p>
        </p:txBody>
      </p:sp>
      <p:sp>
        <p:nvSpPr>
          <p:cNvPr id="3" name="Rectangle 2">
            <a:extLst>
              <a:ext uri="{FF2B5EF4-FFF2-40B4-BE49-F238E27FC236}">
                <a16:creationId xmlns:a16="http://schemas.microsoft.com/office/drawing/2014/main" xmlns="" id="{A9497DDE-F0B5-450A-8AF4-F3CE3EA017D7}"/>
              </a:ext>
            </a:extLst>
          </p:cNvPr>
          <p:cNvSpPr/>
          <p:nvPr/>
        </p:nvSpPr>
        <p:spPr>
          <a:xfrm>
            <a:off x="381000" y="304800"/>
            <a:ext cx="8458200" cy="5638147"/>
          </a:xfrm>
          <a:prstGeom prst="rect">
            <a:avLst/>
          </a:prstGeom>
        </p:spPr>
        <p:txBody>
          <a:bodyPr wrap="square">
            <a:spAutoFit/>
          </a:bodyPr>
          <a:lstStyle/>
          <a:p>
            <a:pPr>
              <a:lnSpc>
                <a:spcPct val="107000"/>
              </a:lnSpc>
              <a:spcBef>
                <a:spcPts val="0"/>
              </a:spcBef>
              <a:spcAft>
                <a:spcPts val="0"/>
              </a:spcAft>
            </a:pPr>
            <a:r>
              <a:rPr lang="en-CA" sz="2000" b="1" dirty="0">
                <a:ea typeface="Calibri" panose="020F0502020204030204" pitchFamily="34" charset="0"/>
                <a:cs typeface="Arial" panose="020B0604020202020204" pitchFamily="34" charset="0"/>
              </a:rPr>
              <a:t>Demographic context</a:t>
            </a:r>
            <a:r>
              <a:rPr lang="en-CA" b="1" dirty="0">
                <a:solidFill>
                  <a:srgbClr val="FF0000"/>
                </a:solidFill>
                <a:ea typeface="Calibri" panose="020F0502020204030204" pitchFamily="34" charset="0"/>
                <a:cs typeface="Arial" panose="020B0604020202020204" pitchFamily="34" charset="0"/>
              </a:rPr>
              <a:t>: Rural Canada is growing, but not everywhere</a:t>
            </a:r>
          </a:p>
          <a:p>
            <a:pPr>
              <a:lnSpc>
                <a:spcPct val="107000"/>
              </a:lnSpc>
              <a:spcBef>
                <a:spcPts val="0"/>
              </a:spcBef>
              <a:spcAft>
                <a:spcPts val="0"/>
              </a:spcAft>
            </a:pPr>
            <a:endParaRPr lang="en-CA" sz="1400" dirty="0">
              <a:ea typeface="Calibri" panose="020F0502020204030204" pitchFamily="34" charset="0"/>
              <a:cs typeface="Arial" panose="020B0604020202020204" pitchFamily="34" charset="0"/>
            </a:endParaRPr>
          </a:p>
          <a:p>
            <a:r>
              <a:rPr lang="en-US" sz="1200" dirty="0"/>
              <a:t>Bollman, Ray D. and Heather A. Clemenson (2008) </a:t>
            </a:r>
            <a:r>
              <a:rPr lang="en-US" sz="1200" b="1" dirty="0"/>
              <a:t>Structure and Change in Canada’s Rural Demography: An Update to 2006 with Provincial Detail </a:t>
            </a:r>
            <a:r>
              <a:rPr lang="en-US" sz="1200" dirty="0"/>
              <a:t>(Ottawa: Statistics Canada, Agriculture and Rural Working Paper No. 90, Catalogue no. 21-601-MIE) (</a:t>
            </a:r>
            <a:r>
              <a:rPr lang="en-US" sz="1200" dirty="0">
                <a:hlinkClick r:id="rId2"/>
              </a:rPr>
              <a:t>https://www150.statcan.gc.ca/n1/en/catalogue/21-601-M</a:t>
            </a:r>
            <a:r>
              <a:rPr lang="en-US" sz="1200" dirty="0"/>
              <a:t>)</a:t>
            </a:r>
          </a:p>
          <a:p>
            <a:endParaRPr lang="en-US" sz="1200" dirty="0">
              <a:solidFill>
                <a:prstClr val="black"/>
              </a:solidFill>
            </a:endParaRPr>
          </a:p>
          <a:p>
            <a:r>
              <a:rPr lang="en-US" sz="1200" dirty="0"/>
              <a:t>Bollman, Ray D. (2012) </a:t>
            </a:r>
            <a:r>
              <a:rPr lang="en-US" sz="1200" b="1" dirty="0"/>
              <a:t>Canada’s rural population is growing: A rural demography update to 2011</a:t>
            </a:r>
            <a:r>
              <a:rPr lang="en-US" sz="1200" dirty="0"/>
              <a:t> (Guelph: Rural Ontario Institute) (</a:t>
            </a:r>
            <a:r>
              <a:rPr lang="en-US" sz="1200" u="sng" dirty="0">
                <a:hlinkClick r:id="rId3"/>
              </a:rPr>
              <a:t>http://www.ruralontarioinstitute.ca/file.aspx?id=231b5f1a-a7ca-4ddf-b69e-4034a35de640</a:t>
            </a:r>
            <a:r>
              <a:rPr lang="en-US" sz="1200" dirty="0"/>
              <a:t>).</a:t>
            </a:r>
          </a:p>
          <a:p>
            <a:r>
              <a:rPr lang="en-US" sz="1200" dirty="0"/>
              <a:t> </a:t>
            </a:r>
            <a:endParaRPr lang="en-US" sz="1200" dirty="0">
              <a:solidFill>
                <a:prstClr val="black"/>
              </a:solidFill>
            </a:endParaRPr>
          </a:p>
          <a:p>
            <a:r>
              <a:rPr lang="en-US" sz="1200" dirty="0">
                <a:solidFill>
                  <a:prstClr val="black"/>
                </a:solidFill>
              </a:rPr>
              <a:t>Bollman, Ray D. (2014) </a:t>
            </a:r>
            <a:r>
              <a:rPr lang="en-US" sz="1200" b="1" dirty="0">
                <a:solidFill>
                  <a:srgbClr val="000000"/>
                </a:solidFill>
              </a:rPr>
              <a:t>Rural Canada 2013: An Update -- A statement of the current structure and trends in Rural Canada. </a:t>
            </a:r>
            <a:r>
              <a:rPr lang="en-US" sz="1200" dirty="0">
                <a:solidFill>
                  <a:srgbClr val="000000"/>
                </a:solidFill>
              </a:rPr>
              <a:t>Paper prepared for the Federation of Canadian Municipalities. (</a:t>
            </a:r>
            <a:r>
              <a:rPr lang="en-US" sz="1200" u="sng" dirty="0">
                <a:solidFill>
                  <a:srgbClr val="0000FF"/>
                </a:solidFill>
                <a:hlinkClick r:id="rId4">
                  <a:extLst>
                    <a:ext uri="{A12FA001-AC4F-418D-AE19-62706E023703}">
                      <ahyp:hlinkClr xmlns:ahyp="http://schemas.microsoft.com/office/drawing/2018/hyperlinkcolor" xmlns="" val="tx"/>
                    </a:ext>
                  </a:extLst>
                </a:hlinkClick>
              </a:rPr>
              <a:t>http://crrf.ca/rural-canada-2013-an-update/</a:t>
            </a:r>
            <a:r>
              <a:rPr lang="en-US" sz="1200" dirty="0">
                <a:solidFill>
                  <a:srgbClr val="000000"/>
                </a:solidFill>
                <a:hlinkClick r:id="rId4">
                  <a:extLst>
                    <a:ext uri="{A12FA001-AC4F-418D-AE19-62706E023703}">
                      <ahyp:hlinkClr xmlns:ahyp="http://schemas.microsoft.com/office/drawing/2018/hyperlinkcolor" xmlns="" val="tx"/>
                    </a:ext>
                  </a:extLst>
                </a:hlinkClick>
              </a:rPr>
              <a:t>)</a:t>
            </a:r>
          </a:p>
          <a:p>
            <a:endParaRPr lang="en-US" sz="1200" dirty="0">
              <a:solidFill>
                <a:srgbClr val="000000"/>
              </a:solidFill>
              <a:hlinkClick r:id="rId4">
                <a:extLst>
                  <a:ext uri="{A12FA001-AC4F-418D-AE19-62706E023703}">
                    <ahyp:hlinkClr xmlns:ahyp="http://schemas.microsoft.com/office/drawing/2018/hyperlinkcolor" xmlns="" val="tx"/>
                  </a:ext>
                </a:extLst>
              </a:hlinkClick>
            </a:endParaRPr>
          </a:p>
          <a:p>
            <a:r>
              <a:rPr lang="en-CA" sz="1200" dirty="0"/>
              <a:t>Bollman, Ray D. (2014) </a:t>
            </a:r>
            <a:r>
              <a:rPr lang="en-US" sz="1200" b="1" dirty="0"/>
              <a:t>Manitoba’s Rural Demography: Structure and Trends, An Update. </a:t>
            </a:r>
            <a:r>
              <a:rPr lang="en-US" sz="1200" dirty="0"/>
              <a:t>Webinar prepared for the Rural Development Institute, Brandon University, November 4. (Slides available at </a:t>
            </a:r>
            <a:r>
              <a:rPr lang="en-US" sz="1200" u="sng" dirty="0">
                <a:hlinkClick r:id="rId5"/>
              </a:rPr>
              <a:t>https://www.brandonu.ca/rdi/files/2014/03/Bollman-2014-RDI-Webinar-MBs-Rural-Demography-ppt.pdf</a:t>
            </a:r>
            <a:r>
              <a:rPr lang="en-US" sz="1200" dirty="0"/>
              <a:t> and voice recording available at </a:t>
            </a:r>
            <a:r>
              <a:rPr lang="en-US" sz="1200" u="sng" dirty="0">
                <a:hlinkClick r:id="rId6"/>
              </a:rPr>
              <a:t>https://momentum.adobeconnect.com/_a832732884/p6xl84bcdbp/?launcher=false&amp;fcsContent=true&amp;pbMode=normal</a:t>
            </a:r>
            <a:r>
              <a:rPr lang="en-US" sz="1200" dirty="0"/>
              <a:t> )</a:t>
            </a:r>
          </a:p>
          <a:p>
            <a:endParaRPr lang="en-CA" sz="1200" dirty="0"/>
          </a:p>
          <a:p>
            <a:r>
              <a:rPr lang="en-CA" sz="1200" dirty="0"/>
              <a:t>Bollman, Ray D. (2016) </a:t>
            </a:r>
            <a:r>
              <a:rPr lang="en-CA" sz="1200" b="1" dirty="0"/>
              <a:t>Maps of sub-provincial demographic levels and trends annually to 2015</a:t>
            </a:r>
            <a:r>
              <a:rPr lang="en-CA" sz="1200" dirty="0"/>
              <a:t> (</a:t>
            </a:r>
            <a:r>
              <a:rPr lang="en-US" sz="1200" u="sng" dirty="0">
                <a:hlinkClick r:id="rId7"/>
              </a:rPr>
              <a:t>http://www.ruralontarioinstitute.ca/uploads/userfiles/files/Maps%20of%20Sub-provincial%20Demography%20to%20July%202015%20-%20Updated%20Feb%202016%20-%201.pdf</a:t>
            </a:r>
            <a:r>
              <a:rPr lang="en-US" sz="1200" dirty="0"/>
              <a:t>)</a:t>
            </a:r>
          </a:p>
          <a:p>
            <a:r>
              <a:rPr lang="en-CA" sz="1200" dirty="0"/>
              <a:t> </a:t>
            </a:r>
            <a:endParaRPr lang="en-US" sz="1200" dirty="0"/>
          </a:p>
          <a:p>
            <a:r>
              <a:rPr lang="en-CA" sz="1200" dirty="0"/>
              <a:t>Bollman, Ray D. (2017) </a:t>
            </a:r>
            <a:r>
              <a:rPr lang="en-CA" sz="1200" b="1" dirty="0"/>
              <a:t>Rural Demographic Update (Canada and Provinces): 2016 </a:t>
            </a:r>
            <a:r>
              <a:rPr lang="en-CA" sz="1200" dirty="0"/>
              <a:t>(Guelph: Rural Ontario Institute) (</a:t>
            </a:r>
            <a:r>
              <a:rPr lang="en-CA" sz="1200" u="sng" dirty="0">
                <a:hlinkClick r:id="rId8"/>
              </a:rPr>
              <a:t>http://www.ruralontarioinstitute.ca/file.aspx?id=26acac18-6d6e-4fc5-8be6-c16d326305fe</a:t>
            </a:r>
            <a:r>
              <a:rPr lang="en-CA" sz="1200" dirty="0"/>
              <a:t>).</a:t>
            </a:r>
            <a:endParaRPr lang="en-US" sz="1200" dirty="0"/>
          </a:p>
          <a:p>
            <a:r>
              <a:rPr lang="en-CA" sz="1200" dirty="0"/>
              <a:t> </a:t>
            </a:r>
            <a:endParaRPr lang="en-CA" sz="1200" b="1" dirty="0">
              <a:ea typeface="Calibri" panose="020F0502020204030204" pitchFamily="34" charset="0"/>
              <a:cs typeface="Arial" panose="020B0604020202020204" pitchFamily="34" charset="0"/>
            </a:endParaRPr>
          </a:p>
          <a:p>
            <a:pPr>
              <a:spcBef>
                <a:spcPts val="0"/>
              </a:spcBef>
              <a:spcAft>
                <a:spcPts val="0"/>
              </a:spcAft>
            </a:pPr>
            <a:r>
              <a:rPr lang="en-CA" sz="1200" dirty="0"/>
              <a:t>Bollman, Ray D. (2017) “Rural Ontario’s Demography: Census Update 2016” </a:t>
            </a:r>
            <a:r>
              <a:rPr lang="en-CA" sz="1200" b="1" dirty="0"/>
              <a:t>Focus on Rural Ontario</a:t>
            </a:r>
            <a:r>
              <a:rPr lang="en-CA" sz="1200" dirty="0"/>
              <a:t> (Guelph: Rural Ontario Institute, March) (</a:t>
            </a:r>
            <a:r>
              <a:rPr lang="en-CA" sz="1200" u="sng" dirty="0">
                <a:hlinkClick r:id="rId9"/>
              </a:rPr>
              <a:t>http://www.ruralontarioinstitute.ca/uploads/userfiles/files/Rural%20Ontario%E2%80%99s%20Demography_Census%20Update%202016.pdf</a:t>
            </a:r>
            <a:r>
              <a:rPr lang="en-CA" sz="1200" dirty="0"/>
              <a:t>).</a:t>
            </a:r>
            <a:endParaRPr lang="en-US" sz="1200" dirty="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59689861"/>
      </p:ext>
    </p:extLst>
  </p:cSld>
  <p:clrMapOvr>
    <a:masterClrMapping/>
  </p:clrMapOvr>
  <p:transition spd="slow"/>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xmlns=""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xmlns=""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89</a:t>
            </a:fld>
            <a:endParaRPr lang="en-US" altLang="en-US" sz="1400" dirty="0"/>
          </a:p>
        </p:txBody>
      </p:sp>
      <p:sp>
        <p:nvSpPr>
          <p:cNvPr id="3" name="TextBox 2">
            <a:extLst>
              <a:ext uri="{FF2B5EF4-FFF2-40B4-BE49-F238E27FC236}">
                <a16:creationId xmlns:a16="http://schemas.microsoft.com/office/drawing/2014/main" xmlns="" id="{2205B14E-03BE-4EF8-B642-4FDDAC04DFF0}"/>
              </a:ext>
            </a:extLst>
          </p:cNvPr>
          <p:cNvSpPr txBox="1"/>
          <p:nvPr/>
        </p:nvSpPr>
        <p:spPr>
          <a:xfrm>
            <a:off x="457200" y="457200"/>
            <a:ext cx="8229600" cy="3539430"/>
          </a:xfrm>
          <a:prstGeom prst="rect">
            <a:avLst/>
          </a:prstGeom>
          <a:noFill/>
        </p:spPr>
        <p:txBody>
          <a:bodyPr wrap="square" rtlCol="0">
            <a:spAutoFit/>
          </a:bodyPr>
          <a:lstStyle/>
          <a:p>
            <a:endParaRPr lang="en-US" sz="2000" b="1" dirty="0"/>
          </a:p>
          <a:p>
            <a:r>
              <a:rPr lang="en-US" sz="2000" b="1" dirty="0"/>
              <a:t>Context: </a:t>
            </a:r>
            <a:r>
              <a:rPr lang="en-US" sz="2000" b="1" dirty="0">
                <a:solidFill>
                  <a:srgbClr val="FF0000"/>
                </a:solidFill>
              </a:rPr>
              <a:t>Size of rural economy</a:t>
            </a:r>
          </a:p>
          <a:p>
            <a:r>
              <a:rPr lang="en-CA" dirty="0"/>
              <a:t> </a:t>
            </a:r>
            <a:endParaRPr lang="en-US" dirty="0"/>
          </a:p>
          <a:p>
            <a:pPr marL="285750" indent="-285750">
              <a:buFont typeface="Arial" panose="020B0604020202020204" pitchFamily="34" charset="0"/>
              <a:buChar char="•"/>
            </a:pPr>
            <a:r>
              <a:rPr lang="en-CA" dirty="0"/>
              <a:t> </a:t>
            </a:r>
            <a:r>
              <a:rPr lang="en-US" sz="2000" b="1" dirty="0"/>
              <a:t>Canada’s rural economy makes </a:t>
            </a:r>
            <a:r>
              <a:rPr lang="en-US" sz="2000" b="1" dirty="0">
                <a:solidFill>
                  <a:srgbClr val="FF0000"/>
                </a:solidFill>
              </a:rPr>
              <a:t>a significant contribution to the GDP </a:t>
            </a:r>
            <a:r>
              <a:rPr lang="en-US" sz="2000" b="1" dirty="0"/>
              <a:t>in each province. See: </a:t>
            </a:r>
          </a:p>
          <a:p>
            <a:pPr marL="742950" lvl="1" indent="-285750" algn="ctr">
              <a:buFont typeface="Wingdings" panose="05000000000000000000" pitchFamily="2" charset="2"/>
              <a:buChar char="§"/>
            </a:pPr>
            <a:r>
              <a:rPr lang="en-US" sz="1600" dirty="0"/>
              <a:t>Bollman (2019) Charts of Levels and Trends: Metro and Non-metro Gross Domestic Product (GDP), Canada and Provinces, 2009 to 2016</a:t>
            </a:r>
          </a:p>
          <a:p>
            <a:r>
              <a:rPr lang="en-US" sz="2000" b="1" dirty="0"/>
              <a:t>	which I can send along upon request.</a:t>
            </a:r>
          </a:p>
          <a:p>
            <a:r>
              <a:rPr lang="en-US" sz="1600" dirty="0"/>
              <a:t>.</a:t>
            </a:r>
          </a:p>
          <a:p>
            <a:endParaRPr lang="en-US" sz="2000" b="1" dirty="0"/>
          </a:p>
          <a:p>
            <a:pPr algn="ctr"/>
            <a:endParaRPr lang="en-US" sz="2000" b="1" dirty="0"/>
          </a:p>
          <a:p>
            <a:pPr marL="342900" indent="-342900">
              <a:buAutoNum type="arabicPeriod"/>
            </a:pPr>
            <a:endParaRPr lang="en-US" dirty="0"/>
          </a:p>
        </p:txBody>
      </p:sp>
    </p:spTree>
    <p:extLst>
      <p:ext uri="{BB962C8B-B14F-4D97-AF65-F5344CB8AC3E}">
        <p14:creationId xmlns:p14="http://schemas.microsoft.com/office/powerpoint/2010/main" val="4215805020"/>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xmlns=""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xmlns=""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9</a:t>
            </a:fld>
            <a:endParaRPr lang="en-US" altLang="en-US" sz="1400" dirty="0"/>
          </a:p>
        </p:txBody>
      </p:sp>
      <p:sp>
        <p:nvSpPr>
          <p:cNvPr id="3" name="TextBox 2">
            <a:extLst>
              <a:ext uri="{FF2B5EF4-FFF2-40B4-BE49-F238E27FC236}">
                <a16:creationId xmlns:a16="http://schemas.microsoft.com/office/drawing/2014/main" xmlns="" id="{2205B14E-03BE-4EF8-B642-4FDDAC04DFF0}"/>
              </a:ext>
            </a:extLst>
          </p:cNvPr>
          <p:cNvSpPr txBox="1"/>
          <p:nvPr/>
        </p:nvSpPr>
        <p:spPr>
          <a:xfrm>
            <a:off x="457200" y="304800"/>
            <a:ext cx="8229600" cy="7001917"/>
          </a:xfrm>
          <a:prstGeom prst="rect">
            <a:avLst/>
          </a:prstGeom>
          <a:noFill/>
        </p:spPr>
        <p:txBody>
          <a:bodyPr wrap="square" rtlCol="0">
            <a:spAutoFit/>
          </a:bodyPr>
          <a:lstStyle/>
          <a:p>
            <a:pPr algn="ctr"/>
            <a:r>
              <a:rPr lang="en-US" sz="2000" b="1" dirty="0">
                <a:solidFill>
                  <a:srgbClr val="FF0000"/>
                </a:solidFill>
              </a:rPr>
              <a:t>Choosing a benchmark or baseline</a:t>
            </a:r>
            <a:endParaRPr lang="en-US" sz="1600" b="1" dirty="0">
              <a:solidFill>
                <a:srgbClr val="FF0000"/>
              </a:solidFill>
            </a:endParaRPr>
          </a:p>
          <a:p>
            <a:pPr marL="342900" indent="-342900">
              <a:buAutoNum type="arabicPeriod"/>
            </a:pPr>
            <a:r>
              <a:rPr lang="en-US" sz="1600" dirty="0"/>
              <a:t>The impact of COVID-19 on employment may be shown in various ways.</a:t>
            </a:r>
          </a:p>
          <a:p>
            <a:pPr marL="342900" indent="-342900">
              <a:buAutoNum type="arabicPeriod"/>
            </a:pPr>
            <a:r>
              <a:rPr lang="en-US" sz="1600" dirty="0"/>
              <a:t>Our calculation starts with the published level of employment in the COVID-19 era – which started in March, 2020.</a:t>
            </a:r>
          </a:p>
          <a:p>
            <a:pPr marL="342900" indent="-342900">
              <a:buAutoNum type="arabicPeriod"/>
            </a:pPr>
            <a:r>
              <a:rPr lang="en-US" sz="1600" dirty="0"/>
              <a:t>Then, we need to choose a benchmark or baseline (or an approximate or expected “normal”) in order to indicate the size of the impact of COVID-19 on employment.</a:t>
            </a:r>
          </a:p>
          <a:p>
            <a:pPr marL="342900" indent="-342900">
              <a:buAutoNum type="arabicPeriod"/>
            </a:pPr>
            <a:r>
              <a:rPr lang="en-US" sz="1600" dirty="0"/>
              <a:t>My previous charts of LFS results for March, April and May, 2020 used:</a:t>
            </a:r>
          </a:p>
          <a:p>
            <a:pPr marL="800100" lvl="1" indent="-342900">
              <a:buAutoNum type="alphaLcPeriod"/>
            </a:pPr>
            <a:r>
              <a:rPr lang="en-US" sz="1600" dirty="0"/>
              <a:t>the change from February, 2020 and</a:t>
            </a:r>
          </a:p>
          <a:p>
            <a:pPr marL="800100" lvl="1" indent="-342900">
              <a:buAutoNum type="alphaLcPeriod"/>
            </a:pPr>
            <a:r>
              <a:rPr lang="en-US" sz="1600" dirty="0"/>
              <a:t>the change from the average of the same month for the previous three years.</a:t>
            </a:r>
          </a:p>
          <a:p>
            <a:pPr marL="342900" indent="-342900">
              <a:buAutoNum type="arabicPeriod"/>
            </a:pPr>
            <a:r>
              <a:rPr lang="en-US" sz="1600" dirty="0"/>
              <a:t>In an accompanying document*, I note that method (a) suggests a </a:t>
            </a:r>
            <a:r>
              <a:rPr lang="en-US" sz="1600" b="1" dirty="0"/>
              <a:t>“too” small</a:t>
            </a:r>
            <a:r>
              <a:rPr lang="en-US" sz="1600" dirty="0"/>
              <a:t> RST calculated COVID-19 impact because the benchmark (February 2020) is lower than for the following months due to seasonality causing a lower RST level of employment in Jan/Feb/Mar and method (b) suggests a </a:t>
            </a:r>
            <a:r>
              <a:rPr lang="en-US" sz="1600" b="1" dirty="0"/>
              <a:t>“too” high  </a:t>
            </a:r>
            <a:r>
              <a:rPr lang="en-US" sz="1600" dirty="0"/>
              <a:t>RST calculated impact of COVID-19 because the benchmark is too high as RST employment has been declining over time (and LUC employment has been increasing over time).</a:t>
            </a:r>
          </a:p>
          <a:p>
            <a:pPr marL="342900" indent="-342900">
              <a:buAutoNum type="arabicPeriod"/>
            </a:pPr>
            <a:r>
              <a:rPr lang="en-US" sz="1600" dirty="0"/>
              <a:t>The results show that the COVID-19 impact in RST is less than in LUC using method (a) and the impact in RST is larger than in LUC when using method (b).</a:t>
            </a:r>
          </a:p>
          <a:p>
            <a:pPr marL="342900" indent="-342900">
              <a:buAutoNum type="arabicPeriod"/>
            </a:pPr>
            <a:r>
              <a:rPr lang="en-US" sz="1600" dirty="0"/>
              <a:t>Hence, in the following charts, we use the </a:t>
            </a:r>
            <a:r>
              <a:rPr lang="en-US" sz="1600" b="1" dirty="0"/>
              <a:t>same month last year </a:t>
            </a:r>
            <a:r>
              <a:rPr lang="en-US" sz="1600" dirty="0"/>
              <a:t>as our benchmark. Interestingly, at the Canada level, this method shows the COVID-19 impact on employment is essentially the same in RST areas and in LUCs. Thus, some obvious bias has been removed </a:t>
            </a:r>
            <a:r>
              <a:rPr lang="en-US" sz="1600" u="sng" dirty="0"/>
              <a:t>and</a:t>
            </a:r>
            <a:r>
              <a:rPr lang="en-US" sz="1600" dirty="0"/>
              <a:t> we will be living with noisy monthly estimates which will be noticeable for estimates of employment in smaller sectors and in smaller provinces.</a:t>
            </a:r>
          </a:p>
          <a:p>
            <a:pPr marL="342900" indent="-342900">
              <a:buAutoNum type="arabicPeriod"/>
            </a:pPr>
            <a:endParaRPr lang="en-US" sz="500" dirty="0"/>
          </a:p>
          <a:p>
            <a:pPr marL="0" marR="0">
              <a:spcBef>
                <a:spcPts val="0"/>
              </a:spcBef>
              <a:spcAft>
                <a:spcPts val="0"/>
              </a:spcAft>
            </a:pPr>
            <a:r>
              <a:rPr lang="en-US" sz="1200" dirty="0">
                <a:latin typeface="+mn-lt"/>
              </a:rPr>
              <a:t>* Bollman, Ray D. (2020) </a:t>
            </a:r>
            <a:r>
              <a:rPr lang="en-US" sz="1200" b="1" dirty="0">
                <a:effectLst/>
                <a:latin typeface="+mn-lt"/>
                <a:ea typeface="Times New Roman" panose="02020603050405020304" pitchFamily="18" charset="0"/>
              </a:rPr>
              <a:t>Estimating the impact of COVID-19 on employment: Considerations in the choice of a baseline, </a:t>
            </a:r>
            <a:r>
              <a:rPr lang="en-US" sz="1200" dirty="0">
                <a:effectLst/>
                <a:latin typeface="+mn-lt"/>
                <a:ea typeface="Times New Roman" panose="02020603050405020304" pitchFamily="18" charset="0"/>
              </a:rPr>
              <a:t>July 10.</a:t>
            </a:r>
          </a:p>
          <a:p>
            <a:endParaRPr lang="en-US" sz="1600" dirty="0"/>
          </a:p>
          <a:p>
            <a:pPr marL="342900" indent="-342900">
              <a:buAutoNum type="arabicPeriod"/>
            </a:pPr>
            <a:endParaRPr lang="en-US" sz="1600" dirty="0"/>
          </a:p>
        </p:txBody>
      </p:sp>
    </p:spTree>
    <p:extLst>
      <p:ext uri="{BB962C8B-B14F-4D97-AF65-F5344CB8AC3E}">
        <p14:creationId xmlns:p14="http://schemas.microsoft.com/office/powerpoint/2010/main" val="2788492119"/>
      </p:ext>
    </p:extLst>
  </p:cSld>
  <p:clrMapOvr>
    <a:masterClrMapping/>
  </p:clrMapOvr>
  <p:transition spd="slow"/>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1">
            <a:extLst>
              <a:ext uri="{FF2B5EF4-FFF2-40B4-BE49-F238E27FC236}">
                <a16:creationId xmlns:a16="http://schemas.microsoft.com/office/drawing/2014/main" xmlns="" id="{9A74DBAF-1B6F-4B0F-B800-6DBDA3F33399}"/>
              </a:ext>
            </a:extLst>
          </p:cNvPr>
          <p:cNvSpPr>
            <a:spLocks noGrp="1"/>
          </p:cNvSpPr>
          <p:nvPr>
            <p:ph type="ftr" sz="quarter" idx="11"/>
          </p:nvPr>
        </p:nvSpPr>
        <p:spPr>
          <a:xfrm>
            <a:off x="5791200" y="6423025"/>
            <a:ext cx="2362200"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t>RayD.Bollman@sasktel.net</a:t>
            </a:r>
          </a:p>
        </p:txBody>
      </p:sp>
      <p:sp>
        <p:nvSpPr>
          <p:cNvPr id="4100" name="Slide Number Placeholder 2">
            <a:extLst>
              <a:ext uri="{FF2B5EF4-FFF2-40B4-BE49-F238E27FC236}">
                <a16:creationId xmlns:a16="http://schemas.microsoft.com/office/drawing/2014/main" xmlns="" id="{993CE2F8-B82A-4CCC-A881-6039C68D4DE7}"/>
              </a:ext>
            </a:extLst>
          </p:cNvPr>
          <p:cNvSpPr>
            <a:spLocks noGrp="1"/>
          </p:cNvSpPr>
          <p:nvPr>
            <p:ph type="sldNum" sz="quarter" idx="12"/>
          </p:nvPr>
        </p:nvSpPr>
        <p:spPr>
          <a:xfrm>
            <a:off x="8305800" y="6423025"/>
            <a:ext cx="665163" cy="312738"/>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D4724-6F58-4274-9F4C-D36CF08B340E}" type="slidenum">
              <a:rPr lang="en-US" altLang="en-US" sz="1400"/>
              <a:pPr>
                <a:spcBef>
                  <a:spcPct val="0"/>
                </a:spcBef>
                <a:buFontTx/>
                <a:buNone/>
              </a:pPr>
              <a:t>90</a:t>
            </a:fld>
            <a:endParaRPr lang="en-US" altLang="en-US" sz="1400" dirty="0"/>
          </a:p>
        </p:txBody>
      </p:sp>
      <p:sp>
        <p:nvSpPr>
          <p:cNvPr id="3" name="TextBox 2">
            <a:extLst>
              <a:ext uri="{FF2B5EF4-FFF2-40B4-BE49-F238E27FC236}">
                <a16:creationId xmlns:a16="http://schemas.microsoft.com/office/drawing/2014/main" xmlns="" id="{2205B14E-03BE-4EF8-B642-4FDDAC04DFF0}"/>
              </a:ext>
            </a:extLst>
          </p:cNvPr>
          <p:cNvSpPr txBox="1"/>
          <p:nvPr/>
        </p:nvSpPr>
        <p:spPr>
          <a:xfrm>
            <a:off x="457200" y="457200"/>
            <a:ext cx="8229600" cy="4708981"/>
          </a:xfrm>
          <a:prstGeom prst="rect">
            <a:avLst/>
          </a:prstGeom>
          <a:noFill/>
        </p:spPr>
        <p:txBody>
          <a:bodyPr wrap="square" rtlCol="0">
            <a:spAutoFit/>
          </a:bodyPr>
          <a:lstStyle/>
          <a:p>
            <a:endParaRPr lang="en-US" sz="2000" b="1" dirty="0"/>
          </a:p>
          <a:p>
            <a:r>
              <a:rPr lang="en-US" sz="2000" b="1" dirty="0"/>
              <a:t>Context: Notes</a:t>
            </a:r>
          </a:p>
          <a:p>
            <a:endParaRPr lang="en-US" sz="2000" b="1" dirty="0"/>
          </a:p>
          <a:p>
            <a:pPr marL="285750" indent="-285750">
              <a:buFont typeface="Arial" panose="020B0604020202020204" pitchFamily="34" charset="0"/>
              <a:buChar char="•"/>
            </a:pPr>
            <a:r>
              <a:rPr lang="en-US" sz="1600" dirty="0"/>
              <a:t>My powerpoint charts and tables for the LFS data for April, 2020 and for May,2020, along with a special issues of “Focus on Rural Ontario” entitled “COVID-19 Impact on Rural Employment: Ontario in the Canadian context” for each of April, 2020 and May 2020 can be accessed via two blogs at the Rural Ontario Institute </a:t>
            </a:r>
            <a:r>
              <a:rPr lang="en-US" sz="1600" dirty="0">
                <a:hlinkClick r:id="rId2"/>
              </a:rPr>
              <a:t>https://www.ruralontarioinstitute.ca/blog/</a:t>
            </a: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 I will be submitting a blog with similar material based on the LFS data for June, 2020.</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Numerous Statistics Canada reports on the impact of COVID-19 are available as Catalogue no. 45-28-0001 (</a:t>
            </a:r>
            <a:r>
              <a:rPr lang="en-US" sz="1600" dirty="0">
                <a:hlinkClick r:id="rId3"/>
              </a:rPr>
              <a:t>https://www150.statcan.gc.ca/n1/en/catalogue/45280001</a:t>
            </a:r>
            <a:r>
              <a:rPr lang="en-US" sz="1600" dirty="0"/>
              <a:t>)</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The monthly report of the LFS results are published as part of the Statistics Canada publication called THE DAILY. The easiest way to find the (lengthy and comprehensive) report is to use Google to search for “The Daily – Labour Force Survey, June 2020” (and similarly, for the report for any other month).</a:t>
            </a:r>
            <a:endParaRPr lang="en-US" dirty="0"/>
          </a:p>
        </p:txBody>
      </p:sp>
    </p:spTree>
    <p:extLst>
      <p:ext uri="{BB962C8B-B14F-4D97-AF65-F5344CB8AC3E}">
        <p14:creationId xmlns:p14="http://schemas.microsoft.com/office/powerpoint/2010/main" val="2448243618"/>
      </p:ext>
    </p:extLst>
  </p:cSld>
  <p:clrMapOvr>
    <a:masterClrMapping/>
  </p:clrMapOvr>
  <p:transition spd="slow"/>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2" descr="C:\A Texts\Pictures\Bollman\Sunset October 2007\Sunset Oct 2007 0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Text Box 4"/>
          <p:cNvSpPr txBox="1">
            <a:spLocks noChangeArrowheads="1"/>
          </p:cNvSpPr>
          <p:nvPr/>
        </p:nvSpPr>
        <p:spPr bwMode="auto">
          <a:xfrm>
            <a:off x="130175" y="152400"/>
            <a:ext cx="8839200" cy="6586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lgn="ctr"/>
            <a:r>
              <a:rPr lang="en-US" sz="3200" b="1" dirty="0">
                <a:solidFill>
                  <a:srgbClr val="FFFF00"/>
                </a:solidFill>
              </a:rPr>
              <a:t>Employment in rural and small town areas</a:t>
            </a:r>
          </a:p>
          <a:p>
            <a:pPr algn="ctr"/>
            <a:r>
              <a:rPr lang="en-US" sz="3200" b="1" dirty="0">
                <a:solidFill>
                  <a:srgbClr val="FFFF00"/>
                </a:solidFill>
              </a:rPr>
              <a:t>in the months BCE </a:t>
            </a:r>
          </a:p>
          <a:p>
            <a:pPr algn="ctr"/>
            <a:r>
              <a:rPr lang="en-US" sz="2000" b="1" dirty="0">
                <a:solidFill>
                  <a:srgbClr val="FFFF00"/>
                </a:solidFill>
              </a:rPr>
              <a:t>(before Covid era or before coma economy) </a:t>
            </a:r>
          </a:p>
          <a:p>
            <a:pPr algn="ctr"/>
            <a:r>
              <a:rPr lang="en-US" sz="3200" b="1" dirty="0">
                <a:solidFill>
                  <a:srgbClr val="FFFF00"/>
                </a:solidFill>
              </a:rPr>
              <a:t>and in the months CE </a:t>
            </a:r>
          </a:p>
          <a:p>
            <a:pPr algn="ctr"/>
            <a:r>
              <a:rPr lang="en-US" sz="2000" b="1" dirty="0">
                <a:solidFill>
                  <a:srgbClr val="FFFF00"/>
                </a:solidFill>
              </a:rPr>
              <a:t>(Covid era or coma economy)</a:t>
            </a:r>
          </a:p>
          <a:p>
            <a:pPr algn="ctr"/>
            <a:r>
              <a:rPr lang="en-US" sz="2400" b="1" dirty="0">
                <a:solidFill>
                  <a:srgbClr val="FFFF00"/>
                </a:solidFill>
              </a:rPr>
              <a:t> </a:t>
            </a:r>
          </a:p>
          <a:p>
            <a:pPr algn="ctr"/>
            <a:r>
              <a:rPr lang="en-US" sz="2400" b="1" dirty="0">
                <a:solidFill>
                  <a:srgbClr val="FFFF00"/>
                </a:solidFill>
              </a:rPr>
              <a:t>Selected charts up to June, 2020</a:t>
            </a:r>
          </a:p>
          <a:p>
            <a:pPr algn="ctr"/>
            <a:endParaRPr lang="en-US" sz="2400" b="1" dirty="0">
              <a:solidFill>
                <a:srgbClr val="FFFF00"/>
              </a:solidFill>
            </a:endParaRPr>
          </a:p>
          <a:p>
            <a:pPr algn="ctr"/>
            <a:endParaRPr lang="en-US" sz="2400" b="1" dirty="0">
              <a:solidFill>
                <a:srgbClr val="FFFF00"/>
              </a:solidFill>
            </a:endParaRPr>
          </a:p>
          <a:p>
            <a:pPr algn="r" eaLnBrk="1" hangingPunct="1"/>
            <a:r>
              <a:rPr lang="en-US" altLang="en-US" sz="1600" b="1" dirty="0">
                <a:solidFill>
                  <a:srgbClr val="FFFF00"/>
                </a:solidFill>
              </a:rPr>
              <a:t>July 10, 2020</a:t>
            </a:r>
          </a:p>
          <a:p>
            <a:pPr algn="r" eaLnBrk="1" hangingPunct="1"/>
            <a:r>
              <a:rPr lang="en-US" altLang="en-US" sz="1600" b="1" dirty="0">
                <a:solidFill>
                  <a:srgbClr val="FFFF00"/>
                </a:solidFill>
              </a:rPr>
              <a:t>(slides 61 &amp; 62 corrected on July 16)</a:t>
            </a:r>
          </a:p>
          <a:p>
            <a:pPr algn="r" eaLnBrk="1" hangingPunct="1"/>
            <a:endParaRPr lang="en-US" altLang="en-US" sz="1600" b="1" dirty="0">
              <a:solidFill>
                <a:srgbClr val="FFFF00"/>
              </a:solidFill>
            </a:endParaRPr>
          </a:p>
          <a:p>
            <a:pPr algn="r" eaLnBrk="1" hangingPunct="1"/>
            <a:r>
              <a:rPr lang="en-US" altLang="en-US" sz="2000" b="1" dirty="0">
                <a:solidFill>
                  <a:srgbClr val="FFFF00"/>
                </a:solidFill>
              </a:rPr>
              <a:t>Ray D. Bollman</a:t>
            </a:r>
          </a:p>
          <a:p>
            <a:pPr algn="r" eaLnBrk="1" hangingPunct="1"/>
            <a:r>
              <a:rPr lang="en-US" altLang="en-US" sz="1600" b="1" dirty="0">
                <a:solidFill>
                  <a:srgbClr val="FFFF00"/>
                </a:solidFill>
                <a:hlinkClick r:id="rId3"/>
              </a:rPr>
              <a:t>RayD.Bollman@sasktel.net</a:t>
            </a:r>
            <a:endParaRPr lang="en-US" altLang="en-US" sz="1600" b="1" dirty="0">
              <a:solidFill>
                <a:srgbClr val="FFFF00"/>
              </a:solidFill>
            </a:endParaRPr>
          </a:p>
          <a:p>
            <a:pPr algn="r" eaLnBrk="1" hangingPunct="1"/>
            <a:r>
              <a:rPr lang="en-US" altLang="en-US" sz="1500" b="1" dirty="0">
                <a:solidFill>
                  <a:srgbClr val="FFFF00"/>
                </a:solidFill>
              </a:rPr>
              <a:t>Research Associate, Rural Development Institute, </a:t>
            </a:r>
          </a:p>
          <a:p>
            <a:pPr algn="r" eaLnBrk="1" hangingPunct="1"/>
            <a:r>
              <a:rPr lang="en-US" altLang="en-US" sz="1500" b="1" dirty="0">
                <a:solidFill>
                  <a:srgbClr val="FFFF00"/>
                </a:solidFill>
              </a:rPr>
              <a:t>Brandon University</a:t>
            </a:r>
          </a:p>
          <a:p>
            <a:pPr algn="r" eaLnBrk="1" hangingPunct="1"/>
            <a:r>
              <a:rPr lang="en-US" sz="1500" b="1" dirty="0">
                <a:solidFill>
                  <a:srgbClr val="FFFF00"/>
                </a:solidFill>
              </a:rPr>
              <a:t>Professional Associate, Leslie Harris Centre of Regional Policy and Development, </a:t>
            </a:r>
          </a:p>
          <a:p>
            <a:pPr algn="r" eaLnBrk="1" hangingPunct="1"/>
            <a:r>
              <a:rPr lang="en-US" sz="1500" b="1" dirty="0">
                <a:solidFill>
                  <a:srgbClr val="FFFF00"/>
                </a:solidFill>
              </a:rPr>
              <a:t>Memorial </a:t>
            </a:r>
            <a:r>
              <a:rPr lang="en-US" sz="1500" b="1" i="0" dirty="0">
                <a:solidFill>
                  <a:srgbClr val="FFFF00"/>
                </a:solidFill>
              </a:rPr>
              <a:t>University</a:t>
            </a:r>
          </a:p>
          <a:p>
            <a:pPr algn="r" eaLnBrk="1" hangingPunct="1"/>
            <a:r>
              <a:rPr lang="en-US" sz="1500" b="1" i="0" dirty="0">
                <a:solidFill>
                  <a:srgbClr val="FFFF00"/>
                </a:solidFill>
              </a:rPr>
              <a:t> Research Associate, Rural Futures Research Centre, </a:t>
            </a:r>
          </a:p>
          <a:p>
            <a:pPr algn="r" eaLnBrk="1" hangingPunct="1"/>
            <a:r>
              <a:rPr lang="en-US" sz="1500" b="1" i="0" dirty="0">
                <a:solidFill>
                  <a:srgbClr val="FFFF00"/>
                </a:solidFill>
              </a:rPr>
              <a:t>Dalhousie University</a:t>
            </a:r>
            <a:r>
              <a:rPr lang="en-US" b="1" i="0" dirty="0">
                <a:solidFill>
                  <a:srgbClr val="FFFF00"/>
                </a:solidFill>
              </a:rPr>
              <a:t/>
            </a:r>
            <a:br>
              <a:rPr lang="en-US" b="1" i="0" dirty="0">
                <a:solidFill>
                  <a:srgbClr val="FFFF00"/>
                </a:solidFill>
              </a:rPr>
            </a:br>
            <a:endParaRPr lang="en-US" altLang="en-US" sz="1600" b="1" i="0" dirty="0">
              <a:solidFill>
                <a:srgbClr val="FFFF00"/>
              </a:solidFill>
            </a:endParaRPr>
          </a:p>
        </p:txBody>
      </p:sp>
    </p:spTree>
    <p:extLst>
      <p:ext uri="{BB962C8B-B14F-4D97-AF65-F5344CB8AC3E}">
        <p14:creationId xmlns:p14="http://schemas.microsoft.com/office/powerpoint/2010/main" val="812223895"/>
      </p:ext>
    </p:extLst>
  </p:cSld>
  <p:clrMapOvr>
    <a:masterClrMapping/>
  </p:clrMapOvr>
  <p:transition spd="slow"/>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131780</TotalTime>
  <Words>3195</Words>
  <Application>Microsoft Office PowerPoint</Application>
  <PresentationFormat>On-screen Show (4:3)</PresentationFormat>
  <Paragraphs>507</Paragraphs>
  <Slides>91</Slides>
  <Notes>0</Notes>
  <HiddenSlides>0</HiddenSlides>
  <MMClips>0</MMClips>
  <ScaleCrop>false</ScaleCrop>
  <HeadingPairs>
    <vt:vector size="4" baseType="variant">
      <vt:variant>
        <vt:lpstr>Theme</vt:lpstr>
      </vt:variant>
      <vt:variant>
        <vt:i4>1</vt:i4>
      </vt:variant>
      <vt:variant>
        <vt:lpstr>Slide Titles</vt:lpstr>
      </vt:variant>
      <vt:variant>
        <vt:i4>91</vt:i4>
      </vt:variant>
    </vt:vector>
  </HeadingPairs>
  <TitlesOfParts>
    <vt:vector size="92"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Statistics Canada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Ray D. Bollman</dc:creator>
  <cp:lastModifiedBy>Lissel Hernandez</cp:lastModifiedBy>
  <cp:revision>1126</cp:revision>
  <cp:lastPrinted>2020-07-16T12:40:08Z</cp:lastPrinted>
  <dcterms:created xsi:type="dcterms:W3CDTF">2009-01-05T19:35:53Z</dcterms:created>
  <dcterms:modified xsi:type="dcterms:W3CDTF">2020-07-16T14:27:34Z</dcterms:modified>
</cp:coreProperties>
</file>