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85" r:id="rId5"/>
    <p:sldId id="585" r:id="rId6"/>
    <p:sldId id="598" r:id="rId7"/>
    <p:sldId id="622" r:id="rId8"/>
    <p:sldId id="607" r:id="rId9"/>
    <p:sldId id="548" r:id="rId10"/>
    <p:sldId id="575" r:id="rId11"/>
    <p:sldId id="579" r:id="rId12"/>
    <p:sldId id="606" r:id="rId13"/>
    <p:sldId id="608" r:id="rId14"/>
    <p:sldId id="597" r:id="rId15"/>
    <p:sldId id="580" r:id="rId16"/>
    <p:sldId id="620" r:id="rId17"/>
    <p:sldId id="62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en, Laurie (OMAFRA)" initials="AL(" lastIdx="4" clrIdx="0">
    <p:extLst>
      <p:ext uri="{19B8F6BF-5375-455C-9EA6-DF929625EA0E}">
        <p15:presenceInfo xmlns:p15="http://schemas.microsoft.com/office/powerpoint/2012/main" userId="S::laurie.adrien@ontario.ca::5dc0e5ef-7ebb-43c7-a1ff-4caf0ef8b869" providerId="AD"/>
      </p:ext>
    </p:extLst>
  </p:cmAuthor>
  <p:cmAuthor id="2" name="John Anania" initials="JA" lastIdx="27" clrIdx="1">
    <p:extLst>
      <p:ext uri="{19B8F6BF-5375-455C-9EA6-DF929625EA0E}">
        <p15:presenceInfo xmlns:p15="http://schemas.microsoft.com/office/powerpoint/2012/main" userId="S::John.Anania@ontario.ca::df30208f-165c-4051-8968-3aea80dbb420" providerId="AD"/>
      </p:ext>
    </p:extLst>
  </p:cmAuthor>
  <p:cmAuthor id="3" name="Duff, Scott (OMAFRA)" initials="DS(" lastIdx="4" clrIdx="2">
    <p:extLst>
      <p:ext uri="{19B8F6BF-5375-455C-9EA6-DF929625EA0E}">
        <p15:presenceInfo xmlns:p15="http://schemas.microsoft.com/office/powerpoint/2012/main" userId="S::scott.duff@ontario.ca::72d2fc0b-6372-4580-8513-03015882f37d" providerId="AD"/>
      </p:ext>
    </p:extLst>
  </p:cmAuthor>
  <p:cmAuthor id="4" name="Karla Uliana" initials="KU" lastIdx="1" clrIdx="3">
    <p:extLst>
      <p:ext uri="{19B8F6BF-5375-455C-9EA6-DF929625EA0E}">
        <p15:presenceInfo xmlns:p15="http://schemas.microsoft.com/office/powerpoint/2012/main" userId="S::Karla.Uliana@ontario.ca::e7b554ba-8325-4227-8cc4-2ec54fd7cd47" providerId="AD"/>
      </p:ext>
    </p:extLst>
  </p:cmAuthor>
  <p:cmAuthor id="5" name="Florio, Michael (OMAFRA)" initials="FM(" lastIdx="1" clrIdx="4">
    <p:extLst>
      <p:ext uri="{19B8F6BF-5375-455C-9EA6-DF929625EA0E}">
        <p15:presenceInfo xmlns:p15="http://schemas.microsoft.com/office/powerpoint/2012/main" userId="S::michael.florio@ontario.ca::bb0fd5b8-cac1-4abe-ac66-7d3827c65d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CBE9"/>
    <a:srgbClr val="F6F0E8"/>
    <a:srgbClr val="595959"/>
    <a:srgbClr val="533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5" autoAdjust="0"/>
    <p:restoredTop sz="93910" autoAdjust="0"/>
  </p:normalViewPr>
  <p:slideViewPr>
    <p:cSldViewPr snapToGrid="0">
      <p:cViewPr varScale="1">
        <p:scale>
          <a:sx n="60" d="100"/>
          <a:sy n="60" d="100"/>
        </p:scale>
        <p:origin x="79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291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ontariogov-my.sharepoint.com/personal/thakshi_sivendiran_ontario_ca/Documents/Rural%20Dashboard/Dashboard%20Final%20Files%20(October,%202021)/Building%20Permits%20by%20number%20by%20type%20August%20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'Value of permits'!$B$24</c:f>
              <c:strCache>
                <c:ptCount val="1"/>
                <c:pt idx="0">
                  <c:v>Total residential</c:v>
                </c:pt>
              </c:strCache>
            </c:strRef>
          </c:tx>
          <c:spPr>
            <a:ln w="28575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'Value of permits'!$D$9:$AH$9</c:f>
              <c:numCache>
                <c:formatCode>mmm\-yy</c:formatCode>
                <c:ptCount val="31"/>
                <c:pt idx="0">
                  <c:v>43497</c:v>
                </c:pt>
                <c:pt idx="1">
                  <c:v>43525</c:v>
                </c:pt>
                <c:pt idx="2">
                  <c:v>43556</c:v>
                </c:pt>
                <c:pt idx="3">
                  <c:v>43586</c:v>
                </c:pt>
                <c:pt idx="4">
                  <c:v>43617</c:v>
                </c:pt>
                <c:pt idx="5">
                  <c:v>43647</c:v>
                </c:pt>
                <c:pt idx="6">
                  <c:v>43678</c:v>
                </c:pt>
                <c:pt idx="7">
                  <c:v>43709</c:v>
                </c:pt>
                <c:pt idx="8">
                  <c:v>43739</c:v>
                </c:pt>
                <c:pt idx="9">
                  <c:v>43770</c:v>
                </c:pt>
                <c:pt idx="10">
                  <c:v>43800</c:v>
                </c:pt>
                <c:pt idx="11">
                  <c:v>43831</c:v>
                </c:pt>
                <c:pt idx="12">
                  <c:v>43862</c:v>
                </c:pt>
                <c:pt idx="13">
                  <c:v>43891</c:v>
                </c:pt>
                <c:pt idx="14">
                  <c:v>43922</c:v>
                </c:pt>
                <c:pt idx="15">
                  <c:v>43952</c:v>
                </c:pt>
                <c:pt idx="16">
                  <c:v>43983</c:v>
                </c:pt>
                <c:pt idx="17">
                  <c:v>44013</c:v>
                </c:pt>
                <c:pt idx="18">
                  <c:v>44044</c:v>
                </c:pt>
                <c:pt idx="19">
                  <c:v>44075</c:v>
                </c:pt>
                <c:pt idx="20">
                  <c:v>44105</c:v>
                </c:pt>
                <c:pt idx="21">
                  <c:v>44136</c:v>
                </c:pt>
                <c:pt idx="22">
                  <c:v>44166</c:v>
                </c:pt>
                <c:pt idx="23">
                  <c:v>44197</c:v>
                </c:pt>
                <c:pt idx="24">
                  <c:v>44228</c:v>
                </c:pt>
                <c:pt idx="25">
                  <c:v>44256</c:v>
                </c:pt>
                <c:pt idx="26">
                  <c:v>44287</c:v>
                </c:pt>
                <c:pt idx="27">
                  <c:v>44317</c:v>
                </c:pt>
                <c:pt idx="28">
                  <c:v>44348</c:v>
                </c:pt>
                <c:pt idx="29">
                  <c:v>44378</c:v>
                </c:pt>
                <c:pt idx="30">
                  <c:v>44409</c:v>
                </c:pt>
              </c:numCache>
            </c:numRef>
          </c:cat>
          <c:val>
            <c:numRef>
              <c:f>'Value of permits'!$D$24:$AH$24</c:f>
              <c:numCache>
                <c:formatCode>General</c:formatCode>
                <c:ptCount val="31"/>
                <c:pt idx="0">
                  <c:v>996</c:v>
                </c:pt>
                <c:pt idx="1">
                  <c:v>1719</c:v>
                </c:pt>
                <c:pt idx="2">
                  <c:v>2984</c:v>
                </c:pt>
                <c:pt idx="3">
                  <c:v>4708</c:v>
                </c:pt>
                <c:pt idx="4">
                  <c:v>4658</c:v>
                </c:pt>
                <c:pt idx="5">
                  <c:v>4526</c:v>
                </c:pt>
                <c:pt idx="6">
                  <c:v>3822</c:v>
                </c:pt>
                <c:pt idx="7">
                  <c:v>3625</c:v>
                </c:pt>
                <c:pt idx="8">
                  <c:v>3523</c:v>
                </c:pt>
                <c:pt idx="9">
                  <c:v>2324</c:v>
                </c:pt>
                <c:pt idx="10">
                  <c:v>1433</c:v>
                </c:pt>
                <c:pt idx="11">
                  <c:v>1367</c:v>
                </c:pt>
                <c:pt idx="12">
                  <c:v>1559</c:v>
                </c:pt>
                <c:pt idx="13">
                  <c:v>1877</c:v>
                </c:pt>
                <c:pt idx="14">
                  <c:v>1339</c:v>
                </c:pt>
                <c:pt idx="15">
                  <c:v>3248</c:v>
                </c:pt>
                <c:pt idx="16">
                  <c:v>4769</c:v>
                </c:pt>
                <c:pt idx="17">
                  <c:v>4808</c:v>
                </c:pt>
                <c:pt idx="18">
                  <c:v>4140</c:v>
                </c:pt>
                <c:pt idx="19">
                  <c:v>4251</c:v>
                </c:pt>
                <c:pt idx="20">
                  <c:v>3837</c:v>
                </c:pt>
                <c:pt idx="21">
                  <c:v>3000</c:v>
                </c:pt>
                <c:pt idx="22">
                  <c:v>2150</c:v>
                </c:pt>
                <c:pt idx="23">
                  <c:v>1577</c:v>
                </c:pt>
                <c:pt idx="24">
                  <c:v>1875</c:v>
                </c:pt>
                <c:pt idx="25">
                  <c:v>3666</c:v>
                </c:pt>
                <c:pt idx="26">
                  <c:v>4492</c:v>
                </c:pt>
                <c:pt idx="27">
                  <c:v>4573</c:v>
                </c:pt>
                <c:pt idx="28">
                  <c:v>4627</c:v>
                </c:pt>
                <c:pt idx="29">
                  <c:v>3923</c:v>
                </c:pt>
                <c:pt idx="30">
                  <c:v>3634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58-40D4-98C6-E4C7832CDF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7117872"/>
        <c:axId val="757119184"/>
        <c:extLst/>
      </c:lineChart>
      <c:dateAx>
        <c:axId val="75711787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7119184"/>
        <c:crosses val="autoZero"/>
        <c:auto val="1"/>
        <c:lblOffset val="100"/>
        <c:baseTimeUnit val="months"/>
      </c:dateAx>
      <c:valAx>
        <c:axId val="75711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7117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755337-B73E-40E3-9021-F8DB166992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9D3DF0-FF62-4947-9527-341F97B98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71329-0FD5-4E04-8911-A29DEFE277BE}" type="datetimeFigureOut">
              <a:rPr lang="en-CA" smtClean="0"/>
              <a:t>10/27/2021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71306-67EA-49EE-9AB3-C4A33753F9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BE6973-EF1E-4FDB-837A-F87CA69623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A152-7645-40C4-A074-6C4B0A10831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16156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552E3-DDD7-4810-A1C4-9D061A5B1788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6496A-2284-4E7F-8DBA-B223859945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346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8307B2-C7EE-4B13-B61A-D1EE09A07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57" y="4444546"/>
            <a:ext cx="5642043" cy="424066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6496A-2284-4E7F-8DBA-B223859945C9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C7E41E-7BC6-4A52-BF2F-9FE6D82AE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5453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8307B2-C7EE-4B13-B61A-D1EE09A07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57" y="4444546"/>
            <a:ext cx="5642043" cy="424066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6496A-2284-4E7F-8DBA-B223859945C9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C7E41E-7BC6-4A52-BF2F-9FE6D82AE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36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6496A-2284-4E7F-8DBA-B223859945C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389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8307B2-C7EE-4B13-B61A-D1EE09A07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57" y="4444546"/>
            <a:ext cx="5642043" cy="424066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6496A-2284-4E7F-8DBA-B223859945C9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C7E41E-7BC6-4A52-BF2F-9FE6D82AE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07508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6496A-2284-4E7F-8DBA-B223859945C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89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6496A-2284-4E7F-8DBA-B223859945C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701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8307B2-C7EE-4B13-B61A-D1EE09A07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57" y="4444546"/>
            <a:ext cx="5642043" cy="424066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6496A-2284-4E7F-8DBA-B223859945C9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C7E41E-7BC6-4A52-BF2F-9FE6D82AE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21662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8307B2-C7EE-4B13-B61A-D1EE09A07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57" y="4444546"/>
            <a:ext cx="5642043" cy="424066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6496A-2284-4E7F-8DBA-B223859945C9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C7E41E-7BC6-4A52-BF2F-9FE6D82AE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4848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8307B2-C7EE-4B13-B61A-D1EE09A07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57" y="4444546"/>
            <a:ext cx="5642043" cy="424066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6496A-2284-4E7F-8DBA-B223859945C9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C7E41E-7BC6-4A52-BF2F-9FE6D82AE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538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6496A-2284-4E7F-8DBA-B223859945C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74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6496A-2284-4E7F-8DBA-B223859945C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5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8307B2-C7EE-4B13-B61A-D1EE09A07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57" y="4444546"/>
            <a:ext cx="5642043" cy="424066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6496A-2284-4E7F-8DBA-B223859945C9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C7E41E-7BC6-4A52-BF2F-9FE6D82AE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548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299" y="365128"/>
            <a:ext cx="8456735" cy="10362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298" y="2029625"/>
            <a:ext cx="8456734" cy="3905475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SzPct val="75000"/>
              <a:buFont typeface="Arial" panose="020B0604020202020204" pitchFamily="34" charset="0"/>
              <a:buNone/>
              <a:defRPr sz="1800"/>
            </a:lvl1pPr>
            <a:lvl2pPr>
              <a:buClr>
                <a:schemeClr val="accent1"/>
              </a:buClr>
              <a:buSzPct val="75000"/>
              <a:defRPr sz="1800"/>
            </a:lvl2pPr>
            <a:lvl3pPr>
              <a:buClr>
                <a:schemeClr val="accent1"/>
              </a:buClr>
              <a:buSzPct val="75000"/>
              <a:defRPr sz="1800"/>
            </a:lvl3pPr>
            <a:lvl4pPr>
              <a:buClr>
                <a:schemeClr val="accent1"/>
              </a:buClr>
              <a:buSzPct val="75000"/>
              <a:defRPr sz="1800"/>
            </a:lvl4pPr>
            <a:lvl5pPr>
              <a:buClr>
                <a:schemeClr val="accent1"/>
              </a:buClr>
              <a:buSzPct val="75000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7AFB0C2-B125-9F48-90CE-0FB88C8BDF9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47299" y="1482165"/>
            <a:ext cx="8456735" cy="323852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7295" y="6276610"/>
            <a:ext cx="5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4AE09F7-B562-3E46-BBCE-1E8DF7325B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9982" y="6123081"/>
            <a:ext cx="1638370" cy="655348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C7D52AC-6145-1E49-BEEA-A92229125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649" y="6276610"/>
            <a:ext cx="2518163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4210176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4EFE39C-3BEC-5743-8001-A540CB81BC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295" y="747225"/>
            <a:ext cx="5004000" cy="1667984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295" y="2505809"/>
            <a:ext cx="5004000" cy="2426676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854175-F1B1-7D4F-A73B-91105A85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7295" y="6276610"/>
            <a:ext cx="51435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6D22DDE-0338-EE43-9682-13F339D2994E}"/>
              </a:ext>
            </a:extLst>
          </p:cNvPr>
          <p:cNvSpPr txBox="1">
            <a:spLocks/>
          </p:cNvSpPr>
          <p:nvPr userDrawn="1"/>
        </p:nvSpPr>
        <p:spPr>
          <a:xfrm>
            <a:off x="347295" y="146699"/>
            <a:ext cx="7315200" cy="894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>
                <a:solidFill>
                  <a:schemeClr val="tx1"/>
                </a:solidFill>
              </a:rPr>
              <a:t>Ministry of Agriculture, Food and Rural Affairs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1649" y="6276610"/>
            <a:ext cx="2518163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Presentation Name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3B63F4-113D-D040-8510-8CF3C69004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0068" y="5807071"/>
            <a:ext cx="2235200" cy="89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3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FD9F4F-DDF9-E447-A01F-8E3821D4D7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295" y="423355"/>
            <a:ext cx="5004000" cy="2250279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295" y="2781515"/>
            <a:ext cx="5004000" cy="20469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4775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1C73C4-712D-484B-A8EB-B41A24192B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299" y="423347"/>
            <a:ext cx="3491999" cy="2260218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299" y="2781515"/>
            <a:ext cx="3491999" cy="20469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847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298" y="365129"/>
            <a:ext cx="8456734" cy="9865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299" y="1482165"/>
            <a:ext cx="3868340" cy="475844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299" y="2037377"/>
            <a:ext cx="3868340" cy="4034238"/>
          </a:xfrm>
        </p:spPr>
        <p:txBody>
          <a:bodyPr>
            <a:normAutofit/>
          </a:bodyPr>
          <a:lstStyle>
            <a:lvl1pPr defTabSz="539987">
              <a:buClr>
                <a:srgbClr val="00B0F0"/>
              </a:buClr>
              <a:buSzPct val="75000"/>
              <a:defRPr sz="1800"/>
            </a:lvl1pPr>
            <a:lvl2pPr defTabSz="539987">
              <a:buClr>
                <a:schemeClr val="accent1"/>
              </a:buClr>
              <a:buSzPct val="75000"/>
              <a:defRPr sz="1800"/>
            </a:lvl2pPr>
            <a:lvl3pPr defTabSz="539987">
              <a:buClr>
                <a:schemeClr val="accent1"/>
              </a:buClr>
              <a:buSzPct val="75000"/>
              <a:defRPr sz="1800"/>
            </a:lvl3pPr>
            <a:lvl4pPr defTabSz="539987">
              <a:buClr>
                <a:schemeClr val="accent1"/>
              </a:buClr>
              <a:buSzPct val="75000"/>
              <a:defRPr sz="1800"/>
            </a:lvl4pPr>
            <a:lvl5pPr defTabSz="539987">
              <a:buClr>
                <a:schemeClr val="accent1"/>
              </a:buClr>
              <a:buSzPct val="75000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6639" y="1482165"/>
            <a:ext cx="3887391" cy="475844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6639" y="2037376"/>
            <a:ext cx="3887391" cy="4034239"/>
          </a:xfrm>
        </p:spPr>
        <p:txBody>
          <a:bodyPr>
            <a:normAutofit/>
          </a:bodyPr>
          <a:lstStyle>
            <a:lvl1pPr>
              <a:buClr>
                <a:srgbClr val="00B0F0"/>
              </a:buClr>
              <a:buSzPct val="75000"/>
              <a:defRPr sz="1800"/>
            </a:lvl1pPr>
            <a:lvl2pPr>
              <a:buClr>
                <a:schemeClr val="accent1"/>
              </a:buClr>
              <a:buSzPct val="75000"/>
              <a:defRPr sz="1800"/>
            </a:lvl2pPr>
            <a:lvl3pPr>
              <a:buClr>
                <a:schemeClr val="accent1"/>
              </a:buClr>
              <a:buSzPct val="75000"/>
              <a:defRPr sz="1800"/>
            </a:lvl3pPr>
            <a:lvl4pPr>
              <a:buClr>
                <a:schemeClr val="accent1"/>
              </a:buClr>
              <a:buSzPct val="75000"/>
              <a:defRPr sz="1800"/>
            </a:lvl4pPr>
            <a:lvl5pPr>
              <a:buClr>
                <a:schemeClr val="accent1"/>
              </a:buClr>
              <a:buSzPct val="75000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47295" y="6276610"/>
            <a:ext cx="514800" cy="365125"/>
          </a:xfrm>
        </p:spPr>
        <p:txBody>
          <a:bodyPr/>
          <a:lstStyle/>
          <a:p>
            <a:fld id="{9CAA33A2-411E-8443-83D0-3263C24E97A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F839BD-D2F0-124C-8264-6B5B57E366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61696" y="6127766"/>
            <a:ext cx="1626657" cy="650662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07CA78C5-625E-FF4B-813D-25D6533D8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0400" y="6278408"/>
            <a:ext cx="2516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3662082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299" y="365134"/>
            <a:ext cx="8456735" cy="926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60400" y="6276610"/>
            <a:ext cx="2516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7295" y="6276610"/>
            <a:ext cx="514800" cy="365125"/>
          </a:xfrm>
        </p:spPr>
        <p:txBody>
          <a:bodyPr/>
          <a:lstStyle/>
          <a:p>
            <a:fld id="{9CAA33A2-411E-8443-83D0-3263C24E97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B07D30F-7153-6C40-9FCD-11F5850C0B4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47295" y="1366837"/>
            <a:ext cx="6300000" cy="323852"/>
          </a:xfrm>
        </p:spPr>
        <p:txBody>
          <a:bodyPr anchor="ctr">
            <a:noAutofit/>
          </a:bodyPr>
          <a:lstStyle>
            <a:lvl1pPr marL="0" indent="0">
              <a:buNone/>
              <a:defRPr sz="28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Chart heading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A503A7-D068-BE47-80E3-72224AD72A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61696" y="6127766"/>
            <a:ext cx="1626657" cy="65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3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60400" y="6276610"/>
            <a:ext cx="2516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7295" y="6276610"/>
            <a:ext cx="514800" cy="365125"/>
          </a:xfrm>
        </p:spPr>
        <p:txBody>
          <a:bodyPr/>
          <a:lstStyle/>
          <a:p>
            <a:fld id="{9CAA33A2-411E-8443-83D0-3263C24E97A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775088-CCA2-B44D-BBB0-79C7113AA7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61696" y="6127766"/>
            <a:ext cx="1626657" cy="65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01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295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295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60400" y="6276610"/>
            <a:ext cx="2516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47295" y="6276610"/>
            <a:ext cx="514800" cy="365125"/>
          </a:xfrm>
        </p:spPr>
        <p:txBody>
          <a:bodyPr/>
          <a:lstStyle/>
          <a:p>
            <a:fld id="{9CAA33A2-411E-8443-83D0-3263C24E97A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AF3BE7-D4E2-B241-9226-4340721D2E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61696" y="6127766"/>
            <a:ext cx="1626657" cy="65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0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295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295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60400" y="6276610"/>
            <a:ext cx="2516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47295" y="6276610"/>
            <a:ext cx="514800" cy="365125"/>
          </a:xfrm>
        </p:spPr>
        <p:txBody>
          <a:bodyPr/>
          <a:lstStyle/>
          <a:p>
            <a:fld id="{9CAA33A2-411E-8443-83D0-3263C24E97A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88E0E7-80E8-FC40-AE68-C4C99CA745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61696" y="6127766"/>
            <a:ext cx="1626657" cy="65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8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7299" y="365129"/>
            <a:ext cx="845673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298" y="1825625"/>
            <a:ext cx="84567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Paragraph without bullets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7295" y="6276610"/>
            <a:ext cx="5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C0A0D9E-837B-4542-8ACD-A5921329A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649" y="6276610"/>
            <a:ext cx="2518163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Presentation Name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9FD102-A05E-4D1B-98D1-7E793784C5D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349982" y="6123081"/>
            <a:ext cx="1638370" cy="65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4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75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48866-131D-4206-8C08-A71DE8663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361" y="1548264"/>
            <a:ext cx="9043639" cy="1386114"/>
          </a:xfrm>
        </p:spPr>
        <p:txBody>
          <a:bodyPr>
            <a:noAutofit/>
          </a:bodyPr>
          <a:lstStyle/>
          <a:p>
            <a:r>
              <a:rPr lang="en-CA" sz="3200" dirty="0"/>
              <a:t>Rural Ontario’s Population Growth During COVID-19, Fad or Trend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October 2021</a:t>
            </a:r>
            <a:br>
              <a:rPr lang="en-US" sz="3200" dirty="0"/>
            </a:b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endParaRPr lang="en-CA" sz="2200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B4A49A-6CCD-4D50-B516-1457834AB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EE205FCB-7045-44F9-B319-96DD28F64FAE}" type="slidenum">
              <a:rPr lang="en-CA">
                <a:solidFill>
                  <a:srgbClr val="000000"/>
                </a:solidFill>
                <a:latin typeface="Calibri" panose="020F0502020204030204"/>
              </a:rPr>
              <a:pPr defTabSz="457189"/>
              <a:t>1</a:t>
            </a:fld>
            <a:endParaRPr lang="en-CA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6BC377-1B79-4E28-B21D-5B38C7E93A4F}"/>
              </a:ext>
            </a:extLst>
          </p:cNvPr>
          <p:cNvSpPr txBox="1"/>
          <p:nvPr/>
        </p:nvSpPr>
        <p:spPr>
          <a:xfrm>
            <a:off x="100361" y="5903798"/>
            <a:ext cx="6348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The views and forecasts presented in this document are not necessarily those of the government of Ontario</a:t>
            </a:r>
          </a:p>
        </p:txBody>
      </p:sp>
    </p:spTree>
    <p:extLst>
      <p:ext uri="{BB962C8B-B14F-4D97-AF65-F5344CB8AC3E}">
        <p14:creationId xmlns:p14="http://schemas.microsoft.com/office/powerpoint/2010/main" val="1823623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84F88-C4C8-4D47-9CD5-8BBA8A494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95" y="203404"/>
            <a:ext cx="8456734" cy="986595"/>
          </a:xfrm>
        </p:spPr>
        <p:txBody>
          <a:bodyPr>
            <a:normAutofit/>
          </a:bodyPr>
          <a:lstStyle/>
          <a:p>
            <a:r>
              <a:rPr lang="en-US" sz="2200" dirty="0"/>
              <a:t>House Resale Price Changes by Real Estate Board, Dec 2020 – Sep 2021</a:t>
            </a:r>
            <a:endParaRPr lang="en-CA" sz="2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F2A389-6898-4E24-B401-AF7A45EEB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t>10</a:t>
            </a:fld>
            <a:endParaRPr lang="en-US" dirty="0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6D03CD0A-5EDC-4CB4-86A4-C08F10765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95" y="617791"/>
            <a:ext cx="7465210" cy="576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02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1F06C-EA86-4D0C-8D28-C6F0DD4E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76" y="216265"/>
            <a:ext cx="8933724" cy="557782"/>
          </a:xfrm>
        </p:spPr>
        <p:txBody>
          <a:bodyPr>
            <a:normAutofit/>
          </a:bodyPr>
          <a:lstStyle/>
          <a:p>
            <a:r>
              <a:rPr lang="en-US" sz="2400" dirty="0"/>
              <a:t>Will Post Pandemic Population Growth Revert Back to Trend?</a:t>
            </a:r>
            <a:endParaRPr lang="en-CA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94F048-2246-4620-A44F-3C5FCA112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0FBB2B-FEAF-495A-9783-A8308ADBE997}"/>
              </a:ext>
            </a:extLst>
          </p:cNvPr>
          <p:cNvSpPr txBox="1"/>
          <p:nvPr/>
        </p:nvSpPr>
        <p:spPr>
          <a:xfrm>
            <a:off x="5222962" y="774045"/>
            <a:ext cx="3921038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Some of the recent increase in NMU population growth likely brought forward by pandemic.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As pandemic fades, some give back is likely as benefits of urban living reassert themselves.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After a period of adjustments, and if pre-pandemic trends reassert themselves, NMU population growth could return to about 1.0% per year – </a:t>
            </a:r>
            <a:r>
              <a:rPr lang="en-US" b="1" dirty="0"/>
              <a:t>still faster than at any time over the last 4-decades prior to 2016.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This does not account for lingering impacts of pandemic, which could see more households relocate to NMU areas.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CA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A" dirty="0"/>
          </a:p>
          <a:p>
            <a:r>
              <a:rPr lang="en-US" dirty="0"/>
              <a:t> </a:t>
            </a:r>
            <a:endParaRPr lang="en-CA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C8622F1-BFCA-4B56-93F6-F24289F489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492224"/>
              </p:ext>
            </p:extLst>
          </p:nvPr>
        </p:nvGraphicFramePr>
        <p:xfrm>
          <a:off x="207963" y="792163"/>
          <a:ext cx="5018087" cy="520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Views" r:id="rId4" imgW="4175633" imgH="4335831" progId="EViews.Workfile.2">
                  <p:embed/>
                </p:oleObj>
              </mc:Choice>
              <mc:Fallback>
                <p:oleObj name="EViews" r:id="rId4" imgW="4175633" imgH="4335831" progId="EViews.Workfile.2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C8622F1-BFCA-4B56-93F6-F24289F489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7963" y="792163"/>
                        <a:ext cx="5018087" cy="520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2422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1F06C-EA86-4D0C-8D28-C6F0DD4E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31" y="129263"/>
            <a:ext cx="8456735" cy="557782"/>
          </a:xfrm>
        </p:spPr>
        <p:txBody>
          <a:bodyPr>
            <a:normAutofit/>
          </a:bodyPr>
          <a:lstStyle/>
          <a:p>
            <a:r>
              <a:rPr lang="en-US" sz="2400" dirty="0"/>
              <a:t>NMU Housing Market Reaction to Stronger Demand </a:t>
            </a:r>
            <a:r>
              <a:rPr lang="en-CA" sz="2400" dirty="0"/>
              <a:t>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94F048-2246-4620-A44F-3C5FCA112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D0F7C65-F156-41D9-A153-D41137796C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152767"/>
              </p:ext>
            </p:extLst>
          </p:nvPr>
        </p:nvGraphicFramePr>
        <p:xfrm>
          <a:off x="1509710" y="860394"/>
          <a:ext cx="6124575" cy="544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Views" r:id="rId4" imgW="6124504" imgH="5448344" progId="EViews.Workfile.2">
                  <p:embed/>
                </p:oleObj>
              </mc:Choice>
              <mc:Fallback>
                <p:oleObj name="EViews" r:id="rId4" imgW="6124504" imgH="5448344" progId="EViews.Workfile.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D0F7C65-F156-41D9-A153-D41137796C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09710" y="860394"/>
                        <a:ext cx="6124575" cy="544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9945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D072E-2706-4BBE-A09D-04F7C6BA3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t>13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D19C44-C00B-41CB-B80F-3613C79A7B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0909" y="949976"/>
            <a:ext cx="7620103" cy="664512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Calibri"/>
                <a:cs typeface="Calibri"/>
              </a:rPr>
              <a:t>Monthly Number of Building Permits in Rural Ontario, by type</a:t>
            </a:r>
            <a:endParaRPr lang="en-CA" sz="1800" dirty="0">
              <a:latin typeface="Calibri"/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09384C-9144-4524-B272-EEB2EA867BD0}"/>
              </a:ext>
            </a:extLst>
          </p:cNvPr>
          <p:cNvSpPr/>
          <p:nvPr/>
        </p:nvSpPr>
        <p:spPr>
          <a:xfrm>
            <a:off x="411168" y="5027190"/>
            <a:ext cx="8265077" cy="900246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/>
          <a:p>
            <a:pPr marL="471488" lvl="1" indent="-128588">
              <a:buFont typeface="Arial" panose="020B0604020202020204" pitchFamily="34" charset="0"/>
              <a:buChar char="•"/>
            </a:pPr>
            <a:r>
              <a:rPr lang="en-CA" dirty="0"/>
              <a:t>The number of residential permits decreased by 289 or -7.4% from July to August 2021, and is 4.9% lower than the same month prior to the COVID-19 pandemic (August 2019). </a:t>
            </a:r>
            <a:endParaRPr lang="en-CA" dirty="0"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52D391-762C-4E5A-BD51-4D6ADFA1CE1E}"/>
              </a:ext>
            </a:extLst>
          </p:cNvPr>
          <p:cNvSpPr txBox="1"/>
          <p:nvPr/>
        </p:nvSpPr>
        <p:spPr>
          <a:xfrm>
            <a:off x="467757" y="4354853"/>
            <a:ext cx="820848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50" i="1" dirty="0"/>
              <a:t>Source: OMAFRA calculations adapted from Statistics Canada. Table 34-10-0066-01 Building permits, by type of structure and type of work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6CBABF5-9040-4152-99B4-1B12488F9920}"/>
              </a:ext>
            </a:extLst>
          </p:cNvPr>
          <p:cNvGraphicFramePr>
            <a:graphicFrameLocks/>
          </p:cNvGraphicFramePr>
          <p:nvPr/>
        </p:nvGraphicFramePr>
        <p:xfrm>
          <a:off x="1210500" y="1354873"/>
          <a:ext cx="6723000" cy="30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7943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1F06C-EA86-4D0C-8D28-C6F0DD4E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31" y="129263"/>
            <a:ext cx="8456735" cy="557782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Summary</a:t>
            </a:r>
            <a:br>
              <a:rPr lang="en-CA" sz="2400" dirty="0"/>
            </a:br>
            <a:br>
              <a:rPr lang="en-CA" sz="2400" dirty="0"/>
            </a:br>
            <a:endParaRPr lang="en-CA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94F048-2246-4620-A44F-3C5FCA112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991704-2F4A-4FAE-AEF8-1ADB3C5BA3B8}"/>
              </a:ext>
            </a:extLst>
          </p:cNvPr>
          <p:cNvSpPr txBox="1"/>
          <p:nvPr/>
        </p:nvSpPr>
        <p:spPr>
          <a:xfrm>
            <a:off x="210276" y="811732"/>
            <a:ext cx="859009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Population growth has accelerated outside of Ontario’s large urban centers.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Changes in population are estimated to be the most important driver of house prices in areas of the province outside of large urban centers.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House price appreciation in these regions has accelerated, eroding housing affordability.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Population growth is expected to ease in these regions but remain elevated by recent historical standards.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Residential construction was not increasing as quickly as demand prior to the pandemic, highlighting pressure on house prices and affordability may persist for some time.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7497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1F06C-EA86-4D0C-8D28-C6F0DD4E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31" y="129263"/>
            <a:ext cx="8456735" cy="557782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P</a:t>
            </a:r>
            <a:r>
              <a:rPr lang="en-CA" sz="2400" dirty="0" err="1"/>
              <a:t>urpose</a:t>
            </a:r>
            <a:r>
              <a:rPr lang="en-CA" sz="2400" dirty="0"/>
              <a:t> and definitions</a:t>
            </a:r>
            <a:br>
              <a:rPr lang="en-CA" sz="2400" dirty="0"/>
            </a:br>
            <a:br>
              <a:rPr lang="en-CA" sz="2400" dirty="0"/>
            </a:br>
            <a:endParaRPr lang="en-CA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94F048-2246-4620-A44F-3C5FCA112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2C5167-7EF2-4A23-A3A4-63D679F1AA26}"/>
              </a:ext>
            </a:extLst>
          </p:cNvPr>
          <p:cNvSpPr txBox="1"/>
          <p:nvPr/>
        </p:nvSpPr>
        <p:spPr>
          <a:xfrm>
            <a:off x="210276" y="811732"/>
            <a:ext cx="859009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The pandemic has led to an acceleration in population growth outside large urban centers.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House price appreciation has accelerated to multi-decade highs in many Ontario rural communities and smaller urban centers since the spring of 2020.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This presentation provides and overview of factors responsible for the rise in non-major urban house prices.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b="1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/>
              <a:t>Definitions: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u="sng" dirty="0"/>
              <a:t>Non-major urban (NMU) area</a:t>
            </a:r>
            <a:r>
              <a:rPr lang="en-US" dirty="0"/>
              <a:t>: All Ontario less Toronto and Ottawa CMA.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u="sng" dirty="0"/>
              <a:t>Rural housing regions</a:t>
            </a:r>
            <a:r>
              <a:rPr lang="en-US" dirty="0"/>
              <a:t>: Provided by the Canadian Real Estate Association and are defined by local real estate boards.</a:t>
            </a:r>
          </a:p>
          <a:p>
            <a:pPr marL="800100" lvl="1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93417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84F88-C4C8-4D47-9CD5-8BBA8A494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95" y="216265"/>
            <a:ext cx="8668365" cy="456896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The Focus of this Analysis are Non-Major Urban (NMU) Housing Markets </a:t>
            </a:r>
            <a:endParaRPr lang="en-CA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F2A389-6898-4E24-B401-AF7A45EEB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F955347-2482-4026-A9B0-A73304699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00" y="793491"/>
            <a:ext cx="7095800" cy="548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62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84F88-C4C8-4D47-9CD5-8BBA8A494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98" y="124494"/>
            <a:ext cx="8456734" cy="986595"/>
          </a:xfrm>
        </p:spPr>
        <p:txBody>
          <a:bodyPr>
            <a:normAutofit/>
          </a:bodyPr>
          <a:lstStyle/>
          <a:p>
            <a:r>
              <a:rPr lang="en-US" sz="2200" dirty="0"/>
              <a:t>House Resale Price Changes by Real Estate Board, Feb 2020 – Sep 2021</a:t>
            </a:r>
            <a:endParaRPr lang="en-CA" sz="2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F2A389-6898-4E24-B401-AF7A45EEB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t>4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6B276A-9B43-4955-8877-6EB51D8A9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95" y="713076"/>
            <a:ext cx="7307612" cy="564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45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84F88-C4C8-4D47-9CD5-8BBA8A494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94" y="127893"/>
            <a:ext cx="9144000" cy="493298"/>
          </a:xfrm>
        </p:spPr>
        <p:txBody>
          <a:bodyPr>
            <a:normAutofit/>
          </a:bodyPr>
          <a:lstStyle/>
          <a:p>
            <a:r>
              <a:rPr lang="en-US" sz="2400" dirty="0"/>
              <a:t>Housing Market Cycles: Major Vs. Non- Major Urban (NMU) Centers</a:t>
            </a:r>
            <a:endParaRPr lang="en-CA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F2A389-6898-4E24-B401-AF7A45EEB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t>5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F78B3F-6345-4956-84FE-8E8E57080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58" y="709138"/>
            <a:ext cx="8026684" cy="54397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167C22-E486-4441-8F6E-E4428ED4BBA0}"/>
              </a:ext>
            </a:extLst>
          </p:cNvPr>
          <p:cNvSpPr txBox="1"/>
          <p:nvPr/>
        </p:nvSpPr>
        <p:spPr>
          <a:xfrm>
            <a:off x="2566737" y="2133600"/>
            <a:ext cx="336884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NMU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753257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1F06C-EA86-4D0C-8D28-C6F0DD4E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31" y="129263"/>
            <a:ext cx="8456735" cy="557782"/>
          </a:xfrm>
        </p:spPr>
        <p:txBody>
          <a:bodyPr>
            <a:normAutofit/>
          </a:bodyPr>
          <a:lstStyle/>
          <a:p>
            <a:r>
              <a:rPr lang="en-CA" sz="2400" dirty="0"/>
              <a:t>Ontario’s NMU Population Growth is Accelerating </a:t>
            </a:r>
            <a:endParaRPr lang="en-CA" sz="2400" dirty="0">
              <a:highlight>
                <a:srgbClr val="FFFF00"/>
              </a:highligh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94F048-2246-4620-A44F-3C5FCA112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0FBB2B-FEAF-495A-9783-A8308ADBE997}"/>
              </a:ext>
            </a:extLst>
          </p:cNvPr>
          <p:cNvSpPr txBox="1"/>
          <p:nvPr/>
        </p:nvSpPr>
        <p:spPr>
          <a:xfrm>
            <a:off x="276952" y="4854560"/>
            <a:ext cx="859009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NMU population growth began to accelerate in 2016 as Toronto housing affordability started erode more quickly.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Toronto resale house price growth accelerated from 9.5% in 2015 to 17.5% in 2016, representing the largest one-year increase in house price appreciation in three decades.</a:t>
            </a:r>
          </a:p>
          <a:p>
            <a:r>
              <a:rPr lang="en-US" dirty="0"/>
              <a:t> </a:t>
            </a:r>
            <a:endParaRPr lang="en-CA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0C5499B-8C7D-41C9-ABD1-5DC8D96A5D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4695" y="748591"/>
          <a:ext cx="7902011" cy="4044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Views" r:id="rId4" imgW="6848328" imgH="3505376" progId="EViews.Workfile.2">
                  <p:embed/>
                </p:oleObj>
              </mc:Choice>
              <mc:Fallback>
                <p:oleObj name="EViews" r:id="rId4" imgW="6848328" imgH="3505376" progId="EViews.Workfile.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0C5499B-8C7D-41C9-ABD1-5DC8D96A5D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4695" y="748591"/>
                        <a:ext cx="7902011" cy="40444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6305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718F125-B62D-421A-82BD-AE20033396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276531"/>
              </p:ext>
            </p:extLst>
          </p:nvPr>
        </p:nvGraphicFramePr>
        <p:xfrm>
          <a:off x="808140" y="747591"/>
          <a:ext cx="6925427" cy="5711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Views" r:id="rId4" imgW="6086608" imgH="5019580" progId="EViews.Workfile.2">
                  <p:embed/>
                </p:oleObj>
              </mc:Choice>
              <mc:Fallback>
                <p:oleObj name="EViews" r:id="rId4" imgW="6086608" imgH="5019580" progId="EViews.Workfile.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718F125-B62D-421A-82BD-AE20033396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8140" y="747591"/>
                        <a:ext cx="6925427" cy="5711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4E1F06C-EA86-4D0C-8D28-C6F0DD4E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31" y="129263"/>
            <a:ext cx="8456735" cy="557782"/>
          </a:xfrm>
        </p:spPr>
        <p:txBody>
          <a:bodyPr>
            <a:normAutofit/>
          </a:bodyPr>
          <a:lstStyle/>
          <a:p>
            <a:r>
              <a:rPr lang="en-CA" sz="2400" dirty="0"/>
              <a:t>Drivers of Ontario NMU Population Growth</a:t>
            </a:r>
            <a:endParaRPr lang="en-CA" sz="2400" dirty="0">
              <a:highlight>
                <a:srgbClr val="FFFF00"/>
              </a:highligh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94F048-2246-4620-A44F-3C5FCA112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ECF7E7-A5D6-43B8-8A4C-759FBBAE1A53}"/>
              </a:ext>
            </a:extLst>
          </p:cNvPr>
          <p:cNvSpPr txBox="1"/>
          <p:nvPr/>
        </p:nvSpPr>
        <p:spPr>
          <a:xfrm>
            <a:off x="7733567" y="1173503"/>
            <a:ext cx="129814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Statistic Canada under-estimating NMU population growth in 2020</a:t>
            </a:r>
            <a:endParaRPr lang="en-CA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B651B1E-AB77-4913-9348-9D0A385247B1}"/>
              </a:ext>
            </a:extLst>
          </p:cNvPr>
          <p:cNvCxnSpPr>
            <a:cxnSpLocks/>
          </p:cNvCxnSpPr>
          <p:nvPr/>
        </p:nvCxnSpPr>
        <p:spPr>
          <a:xfrm flipH="1">
            <a:off x="7283116" y="1728792"/>
            <a:ext cx="352926" cy="8379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944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1F06C-EA86-4D0C-8D28-C6F0DD4E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35" y="145207"/>
            <a:ext cx="8876765" cy="557782"/>
          </a:xfrm>
        </p:spPr>
        <p:txBody>
          <a:bodyPr>
            <a:normAutofit/>
          </a:bodyPr>
          <a:lstStyle/>
          <a:p>
            <a:r>
              <a:rPr lang="en-CA" sz="2400" dirty="0"/>
              <a:t>Ontario’s NMU Population Adjusted to Reflect Impact of Pandemic  </a:t>
            </a:r>
            <a:endParaRPr lang="en-CA" sz="2400" dirty="0">
              <a:highlight>
                <a:srgbClr val="FFFF00"/>
              </a:highligh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94F048-2246-4620-A44F-3C5FCA112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D21DE9A-5E15-4B5E-9E58-B5DDDE2CB9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838341"/>
              </p:ext>
            </p:extLst>
          </p:nvPr>
        </p:nvGraphicFramePr>
        <p:xfrm>
          <a:off x="133615" y="687045"/>
          <a:ext cx="8876765" cy="4703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Views" r:id="rId4" imgW="6848328" imgH="3628847" progId="EViews.Workfile.2">
                  <p:embed/>
                </p:oleObj>
              </mc:Choice>
              <mc:Fallback>
                <p:oleObj name="EViews" r:id="rId4" imgW="6848328" imgH="3628847" progId="EViews.Workfile.2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AD21DE9A-5E15-4B5E-9E58-B5DDDE2CB9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615" y="687045"/>
                        <a:ext cx="8876765" cy="47038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7398858-E8B3-4C16-AEEC-BF131F31304A}"/>
              </a:ext>
            </a:extLst>
          </p:cNvPr>
          <p:cNvSpPr txBox="1"/>
          <p:nvPr/>
        </p:nvSpPr>
        <p:spPr>
          <a:xfrm>
            <a:off x="133615" y="5510572"/>
            <a:ext cx="8590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Using the estimated relationship between NMU population growth and house prices, we can calculate an upper bound for population growth given the evolution of house prices in 2020.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4693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84F88-C4C8-4D47-9CD5-8BBA8A494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98" y="124494"/>
            <a:ext cx="8456734" cy="986595"/>
          </a:xfrm>
        </p:spPr>
        <p:txBody>
          <a:bodyPr>
            <a:normAutofit/>
          </a:bodyPr>
          <a:lstStyle/>
          <a:p>
            <a:r>
              <a:rPr lang="en-US" sz="2200" dirty="0"/>
              <a:t>House Resale Price Changes by Real Estate Board, Dec 2019 – Dec 2020</a:t>
            </a:r>
            <a:endParaRPr lang="en-CA" sz="2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F2A389-6898-4E24-B401-AF7A45EEB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t>9</a:t>
            </a:fld>
            <a:endParaRPr lang="en-US" dirty="0"/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E1903A9D-E042-431B-BAA4-703D7E371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7" y="617791"/>
            <a:ext cx="7421361" cy="573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9467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ntario_taup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1B28F"/>
      </a:accent1>
      <a:accent2>
        <a:srgbClr val="48A7A2"/>
      </a:accent2>
      <a:accent3>
        <a:srgbClr val="00B2E3"/>
      </a:accent3>
      <a:accent4>
        <a:srgbClr val="CBA52E"/>
      </a:accent4>
      <a:accent5>
        <a:srgbClr val="8DC63F"/>
      </a:accent5>
      <a:accent6>
        <a:srgbClr val="F15922"/>
      </a:accent6>
      <a:hlink>
        <a:srgbClr val="047BC1"/>
      </a:hlink>
      <a:folHlink>
        <a:srgbClr val="9227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 PPT_4x3_190411_template-2b" id="{A3A60A17-C9D8-2E47-8266-35FC8E904A99}" vid="{4D279617-3BF1-314F-91DB-99EFE914A6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7F52118618F844BB5EABE9BDB22BB1" ma:contentTypeVersion="11" ma:contentTypeDescription="Create a new document." ma:contentTypeScope="" ma:versionID="0e9a377bf4c040c73a5940d468c17f8e">
  <xsd:schema xmlns:xsd="http://www.w3.org/2001/XMLSchema" xmlns:xs="http://www.w3.org/2001/XMLSchema" xmlns:p="http://schemas.microsoft.com/office/2006/metadata/properties" xmlns:ns3="fb1a8c60-72e1-4a94-adb8-2e30bdc878c1" xmlns:ns4="c04252d7-7370-48c6-aefe-35f358c70905" targetNamespace="http://schemas.microsoft.com/office/2006/metadata/properties" ma:root="true" ma:fieldsID="5fd2df47df135ec97020a056943cb919" ns3:_="" ns4:_="">
    <xsd:import namespace="fb1a8c60-72e1-4a94-adb8-2e30bdc878c1"/>
    <xsd:import namespace="c04252d7-7370-48c6-aefe-35f358c7090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a8c60-72e1-4a94-adb8-2e30bdc878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4252d7-7370-48c6-aefe-35f358c7090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B647D8-3291-48E1-981E-250BEE7564C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04252d7-7370-48c6-aefe-35f358c70905"/>
    <ds:schemaRef ds:uri="fb1a8c60-72e1-4a94-adb8-2e30bdc878c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695096E-1D13-4119-BFE5-A73DF814B4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1a8c60-72e1-4a94-adb8-2e30bdc878c1"/>
    <ds:schemaRef ds:uri="c04252d7-7370-48c6-aefe-35f358c709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21FF4A-AD0F-4968-8FBB-9F4640FB8E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92169</TotalTime>
  <Words>611</Words>
  <Application>Microsoft Office PowerPoint</Application>
  <PresentationFormat>On-screen Show (4:3)</PresentationFormat>
  <Paragraphs>68</Paragraphs>
  <Slides>14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1_Office Theme</vt:lpstr>
      <vt:lpstr>EViews</vt:lpstr>
      <vt:lpstr>Rural Ontario’s Population Growth During COVID-19, Fad or Trend  October 2021     </vt:lpstr>
      <vt:lpstr>Purpose and definitions  </vt:lpstr>
      <vt:lpstr>The Focus of this Analysis are Non-Major Urban (NMU) Housing Markets </vt:lpstr>
      <vt:lpstr>House Resale Price Changes by Real Estate Board, Feb 2020 – Sep 2021</vt:lpstr>
      <vt:lpstr>Housing Market Cycles: Major Vs. Non- Major Urban (NMU) Centers</vt:lpstr>
      <vt:lpstr>Ontario’s NMU Population Growth is Accelerating </vt:lpstr>
      <vt:lpstr>Drivers of Ontario NMU Population Growth</vt:lpstr>
      <vt:lpstr>Ontario’s NMU Population Adjusted to Reflect Impact of Pandemic  </vt:lpstr>
      <vt:lpstr>House Resale Price Changes by Real Estate Board, Dec 2019 – Dec 2020</vt:lpstr>
      <vt:lpstr>House Resale Price Changes by Real Estate Board, Dec 2020 – Sep 2021</vt:lpstr>
      <vt:lpstr>Will Post Pandemic Population Growth Revert Back to Trend?</vt:lpstr>
      <vt:lpstr>NMU Housing Market Reaction to Stronger Demand   </vt:lpstr>
      <vt:lpstr>Monthly Number of Building Permits in Rural Ontario, by type</vt:lpstr>
      <vt:lpstr>Summary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Food Security  and  Agri-Food Sector Income Risks Dashboard Week of May 18th-May 22nd</dc:title>
  <dc:creator>Michael Florio</dc:creator>
  <cp:lastModifiedBy>John</cp:lastModifiedBy>
  <cp:revision>439</cp:revision>
  <dcterms:created xsi:type="dcterms:W3CDTF">2020-05-20T12:36:47Z</dcterms:created>
  <dcterms:modified xsi:type="dcterms:W3CDTF">2021-10-27T21:33:55Z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0x010100F27F52118618F844BB5EABE9BDB22BB1</vt:lpwstr>
  </property>
  <property fmtid="{D5CDD505-2E9C-101B-9397-08002B2CF9AE}" pid="3" name="MSIP_Label_034a106e-6316-442c-ad35-738afd673d2b_Enabled">
    <vt:lpwstr>true</vt:lpwstr>
  </property>
  <property fmtid="{D5CDD505-2E9C-101B-9397-08002B2CF9AE}" pid="4" name="MSIP_Label_034a106e-6316-442c-ad35-738afd673d2b_SetDate">
    <vt:lpwstr>2021-10-26T15:39:54Z</vt:lpwstr>
  </property>
  <property fmtid="{D5CDD505-2E9C-101B-9397-08002B2CF9AE}" pid="5" name="MSIP_Label_034a106e-6316-442c-ad35-738afd673d2b_Method">
    <vt:lpwstr>Standard</vt:lpwstr>
  </property>
  <property fmtid="{D5CDD505-2E9C-101B-9397-08002B2CF9AE}" pid="6" name="MSIP_Label_034a106e-6316-442c-ad35-738afd673d2b_Name">
    <vt:lpwstr>034a106e-6316-442c-ad35-738afd673d2b</vt:lpwstr>
  </property>
  <property fmtid="{D5CDD505-2E9C-101B-9397-08002B2CF9AE}" pid="7" name="MSIP_Label_034a106e-6316-442c-ad35-738afd673d2b_SiteId">
    <vt:lpwstr>cddc1229-ac2a-4b97-b78a-0e5cacb5865c</vt:lpwstr>
  </property>
  <property fmtid="{D5CDD505-2E9C-101B-9397-08002B2CF9AE}" pid="8" name="MSIP_Label_034a106e-6316-442c-ad35-738afd673d2b_ActionId">
    <vt:lpwstr>89fdb578-695f-410c-a120-5855eb154974</vt:lpwstr>
  </property>
  <property fmtid="{D5CDD505-2E9C-101B-9397-08002B2CF9AE}" pid="9" name="MSIP_Label_034a106e-6316-442c-ad35-738afd673d2b_ContentBits">
    <vt:lpwstr>0</vt:lpwstr>
  </property>
</Properties>
</file>