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95" r:id="rId2"/>
    <p:sldMasterId id="2147483718" r:id="rId3"/>
  </p:sldMasterIdLst>
  <p:notesMasterIdLst>
    <p:notesMasterId r:id="rId34"/>
  </p:notesMasterIdLst>
  <p:handoutMasterIdLst>
    <p:handoutMasterId r:id="rId35"/>
  </p:handoutMasterIdLst>
  <p:sldIdLst>
    <p:sldId id="303" r:id="rId4"/>
    <p:sldId id="442" r:id="rId5"/>
    <p:sldId id="462" r:id="rId6"/>
    <p:sldId id="434" r:id="rId7"/>
    <p:sldId id="435" r:id="rId8"/>
    <p:sldId id="440" r:id="rId9"/>
    <p:sldId id="467" r:id="rId10"/>
    <p:sldId id="400" r:id="rId11"/>
    <p:sldId id="430" r:id="rId12"/>
    <p:sldId id="438" r:id="rId13"/>
    <p:sldId id="392" r:id="rId14"/>
    <p:sldId id="465" r:id="rId15"/>
    <p:sldId id="447" r:id="rId16"/>
    <p:sldId id="469" r:id="rId17"/>
    <p:sldId id="470" r:id="rId18"/>
    <p:sldId id="471" r:id="rId19"/>
    <p:sldId id="444" r:id="rId20"/>
    <p:sldId id="446" r:id="rId21"/>
    <p:sldId id="481" r:id="rId22"/>
    <p:sldId id="491" r:id="rId23"/>
    <p:sldId id="489" r:id="rId24"/>
    <p:sldId id="493" r:id="rId25"/>
    <p:sldId id="492" r:id="rId26"/>
    <p:sldId id="474" r:id="rId27"/>
    <p:sldId id="476" r:id="rId28"/>
    <p:sldId id="477" r:id="rId29"/>
    <p:sldId id="478" r:id="rId30"/>
    <p:sldId id="479" r:id="rId31"/>
    <p:sldId id="480" r:id="rId32"/>
    <p:sldId id="472"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Geneva"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Geneva"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Geneva"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Geneva"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Geneva"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Geneva"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Geneva"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Geneva"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Geneva"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C69"/>
    <a:srgbClr val="70AD47"/>
    <a:srgbClr val="00386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88515" autoAdjust="0"/>
  </p:normalViewPr>
  <p:slideViewPr>
    <p:cSldViewPr>
      <p:cViewPr varScale="1">
        <p:scale>
          <a:sx n="68" d="100"/>
          <a:sy n="68" d="100"/>
        </p:scale>
        <p:origin x="122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joudry\AppData\Roaming\Microsoft\Excel\wages%20affordability%20(version%202).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gaudioharrison\Downloads\Average%20Sales%20Price-Huron-2021011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joudry\Desktop\New%20folder\wages%20affordabili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joudry\Desktop\New%20folder\wages%20affordabili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joudry\AppData\Roaming\Microsoft\Excel\wages%20affordability%20(version%202).xlsb"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000" cap="none" baseline="0" dirty="0"/>
              <a:t>Living Alone </a:t>
            </a:r>
          </a:p>
          <a:p>
            <a:pPr>
              <a:defRPr/>
            </a:pPr>
            <a:r>
              <a:rPr lang="en-US" sz="2000" cap="none" baseline="0" dirty="0"/>
              <a:t>(2016 Census, Huron County)</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Sheet5!$C$1</c:f>
              <c:strCache>
                <c:ptCount val="1"/>
                <c:pt idx="0">
                  <c:v>People</c:v>
                </c:pt>
              </c:strCache>
            </c:strRef>
          </c:tx>
          <c:spPr>
            <a:solidFill>
              <a:srgbClr val="70AD47"/>
            </a:solidFill>
          </c:spPr>
          <c:explosion val="6"/>
          <c:dPt>
            <c:idx val="0"/>
            <c:bubble3D val="0"/>
            <c:spPr>
              <a:solidFill>
                <a:srgbClr val="0C3C6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701-4294-A294-52BBB2853294}"/>
              </c:ext>
            </c:extLst>
          </c:dPt>
          <c:dPt>
            <c:idx val="1"/>
            <c:bubble3D val="0"/>
            <c:spPr>
              <a:solidFill>
                <a:srgbClr val="70AD4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701-4294-A294-52BBB2853294}"/>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4DFAD527-925B-4548-8CF0-9771EE76DEA8}" type="CATEGORYNAME">
                      <a:rPr lang="en-US" sz="2000"/>
                      <a:pPr>
                        <a:defRPr/>
                      </a:pPr>
                      <a:t>[CATEGORY NAME]</a:t>
                    </a:fld>
                    <a:r>
                      <a:rPr lang="en-US" sz="2000" baseline="0" dirty="0"/>
                      <a:t>
</a:t>
                    </a:r>
                    <a:fld id="{108A8067-2630-47EC-AB5F-3B21AB27CC24}" type="PERCENTAGE">
                      <a:rPr lang="en-US" sz="2000" baseline="0"/>
                      <a:pPr>
                        <a:defRPr/>
                      </a:pPr>
                      <a:t>[PERCENTAGE]</a:t>
                    </a:fld>
                    <a:endParaRPr lang="en-US" sz="20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01-4294-A294-52BBB2853294}"/>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fld id="{003B87B1-B701-43A1-87CD-A7316ECF4DC7}" type="CATEGORYNAME">
                      <a:rPr lang="en-US" sz="2000">
                        <a:solidFill>
                          <a:srgbClr val="70AD47"/>
                        </a:solidFill>
                      </a:rPr>
                      <a:pPr>
                        <a:defRPr>
                          <a:solidFill>
                            <a:schemeClr val="accent6"/>
                          </a:solidFill>
                        </a:defRPr>
                      </a:pPr>
                      <a:t>[CATEGORY NAME]</a:t>
                    </a:fld>
                    <a:r>
                      <a:rPr lang="en-US" sz="2000" baseline="0" dirty="0">
                        <a:solidFill>
                          <a:srgbClr val="70AD47"/>
                        </a:solidFill>
                      </a:rPr>
                      <a:t>
</a:t>
                    </a:r>
                    <a:fld id="{092ADF80-F43E-4A13-BBEA-350AF04C44A4}" type="PERCENTAGE">
                      <a:rPr lang="en-US" sz="2000" baseline="0">
                        <a:solidFill>
                          <a:srgbClr val="70AD47"/>
                        </a:solidFill>
                      </a:rPr>
                      <a:pPr>
                        <a:defRPr>
                          <a:solidFill>
                            <a:schemeClr val="accent6"/>
                          </a:solidFill>
                        </a:defRPr>
                      </a:pPr>
                      <a:t>[PERCENTAGE]</a:t>
                    </a:fld>
                    <a:endParaRPr lang="en-US" sz="2000" baseline="0" dirty="0">
                      <a:solidFill>
                        <a:srgbClr val="70AD47"/>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01-4294-A294-52BBB285329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Sheet5!$B$2:$B$3</c:f>
              <c:strCache>
                <c:ptCount val="2"/>
                <c:pt idx="0">
                  <c:v>Married or living common law</c:v>
                </c:pt>
                <c:pt idx="1">
                  <c:v>Not married and not living common law</c:v>
                </c:pt>
              </c:strCache>
            </c:strRef>
          </c:cat>
          <c:val>
            <c:numRef>
              <c:f>Sheet5!$C$2:$C$3</c:f>
              <c:numCache>
                <c:formatCode>#,##0</c:formatCode>
                <c:ptCount val="2"/>
                <c:pt idx="0">
                  <c:v>30995</c:v>
                </c:pt>
                <c:pt idx="1">
                  <c:v>18310</c:v>
                </c:pt>
              </c:numCache>
            </c:numRef>
          </c:val>
          <c:extLst>
            <c:ext xmlns:c16="http://schemas.microsoft.com/office/drawing/2014/chart" uri="{C3380CC4-5D6E-409C-BE32-E72D297353CC}">
              <c16:uniqueId val="{00000004-F701-4294-A294-52BBB285329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Huron County Average</a:t>
            </a:r>
            <a:r>
              <a:rPr lang="en-US" sz="1800" baseline="0" dirty="0"/>
              <a:t> Sales Price Vs. Median Household Income*</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'Average Sales Price-Huron-20210'!$B$10</c:f>
              <c:strCache>
                <c:ptCount val="1"/>
                <c:pt idx="0">
                  <c:v>Average Sales Price - Huron County</c:v>
                </c:pt>
              </c:strCache>
            </c:strRef>
          </c:tx>
          <c:spPr>
            <a:ln w="28575" cap="rnd">
              <a:solidFill>
                <a:srgbClr val="D5A304"/>
              </a:solidFill>
              <a:round/>
            </a:ln>
            <a:effectLst/>
          </c:spPr>
          <c:marker>
            <c:symbol val="none"/>
          </c:marker>
          <c:dLbls>
            <c:dLbl>
              <c:idx val="0"/>
              <c:layout>
                <c:manualLayout>
                  <c:x val="0"/>
                  <c:y val="4.4105162093817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5F-4F61-A3F4-BDC0F3F4353F}"/>
                </c:ext>
              </c:extLst>
            </c:dLbl>
            <c:dLbl>
              <c:idx val="67"/>
              <c:layout>
                <c:manualLayout>
                  <c:x val="-4.2373890282562873E-2"/>
                  <c:y val="-1.357081910578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5F-4F61-A3F4-BDC0F3F4353F}"/>
                </c:ext>
              </c:extLst>
            </c:dLbl>
            <c:dLbl>
              <c:idx val="7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5F-4F61-A3F4-BDC0F3F435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D5A304"/>
                </a:solidFill>
                <a:prstDash val="sysDot"/>
              </a:ln>
              <a:effectLst/>
            </c:spPr>
            <c:trendlineType val="linear"/>
            <c:dispRSqr val="0"/>
            <c:dispEq val="0"/>
          </c:trendline>
          <c:cat>
            <c:numRef>
              <c:f>'Average Sales Price-Huron-20210'!$A$11:$A$82</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'Average Sales Price-Huron-20210'!$B$11:$B$82</c:f>
              <c:numCache>
                <c:formatCode>_("$"* #,##0_);_("$"* \(#,##0\);_("$"* "-"??_);_(@_)</c:formatCode>
                <c:ptCount val="72"/>
                <c:pt idx="0">
                  <c:v>231971</c:v>
                </c:pt>
                <c:pt idx="1">
                  <c:v>208942</c:v>
                </c:pt>
                <c:pt idx="2">
                  <c:v>203227</c:v>
                </c:pt>
                <c:pt idx="3">
                  <c:v>260520</c:v>
                </c:pt>
                <c:pt idx="4">
                  <c:v>212834</c:v>
                </c:pt>
                <c:pt idx="5">
                  <c:v>241625</c:v>
                </c:pt>
                <c:pt idx="6">
                  <c:v>235669</c:v>
                </c:pt>
                <c:pt idx="7">
                  <c:v>261741</c:v>
                </c:pt>
                <c:pt idx="8">
                  <c:v>239154</c:v>
                </c:pt>
                <c:pt idx="9">
                  <c:v>249560</c:v>
                </c:pt>
                <c:pt idx="10">
                  <c:v>227542</c:v>
                </c:pt>
                <c:pt idx="11">
                  <c:v>202543</c:v>
                </c:pt>
                <c:pt idx="12">
                  <c:v>259626</c:v>
                </c:pt>
                <c:pt idx="13">
                  <c:v>202911</c:v>
                </c:pt>
                <c:pt idx="14">
                  <c:v>231751</c:v>
                </c:pt>
                <c:pt idx="15">
                  <c:v>226526</c:v>
                </c:pt>
                <c:pt idx="16">
                  <c:v>235740</c:v>
                </c:pt>
                <c:pt idx="17">
                  <c:v>232138</c:v>
                </c:pt>
                <c:pt idx="18">
                  <c:v>229159</c:v>
                </c:pt>
                <c:pt idx="19">
                  <c:v>264949</c:v>
                </c:pt>
                <c:pt idx="20">
                  <c:v>230090</c:v>
                </c:pt>
                <c:pt idx="21">
                  <c:v>266913</c:v>
                </c:pt>
                <c:pt idx="22">
                  <c:v>268133</c:v>
                </c:pt>
                <c:pt idx="23">
                  <c:v>357758</c:v>
                </c:pt>
                <c:pt idx="24">
                  <c:v>244810</c:v>
                </c:pt>
                <c:pt idx="25">
                  <c:v>247727</c:v>
                </c:pt>
                <c:pt idx="26">
                  <c:v>260828</c:v>
                </c:pt>
                <c:pt idx="27">
                  <c:v>255412</c:v>
                </c:pt>
                <c:pt idx="28">
                  <c:v>294290</c:v>
                </c:pt>
                <c:pt idx="29">
                  <c:v>263346</c:v>
                </c:pt>
                <c:pt idx="30">
                  <c:v>300552</c:v>
                </c:pt>
                <c:pt idx="31">
                  <c:v>277539</c:v>
                </c:pt>
                <c:pt idx="32">
                  <c:v>265635</c:v>
                </c:pt>
                <c:pt idx="33">
                  <c:v>257432</c:v>
                </c:pt>
                <c:pt idx="34">
                  <c:v>310724</c:v>
                </c:pt>
                <c:pt idx="35">
                  <c:v>322304</c:v>
                </c:pt>
                <c:pt idx="36">
                  <c:v>254280</c:v>
                </c:pt>
                <c:pt idx="37">
                  <c:v>289161</c:v>
                </c:pt>
                <c:pt idx="38">
                  <c:v>330564</c:v>
                </c:pt>
                <c:pt idx="39">
                  <c:v>332085</c:v>
                </c:pt>
                <c:pt idx="40">
                  <c:v>317876</c:v>
                </c:pt>
                <c:pt idx="41">
                  <c:v>299030</c:v>
                </c:pt>
                <c:pt idx="42">
                  <c:v>302560</c:v>
                </c:pt>
                <c:pt idx="43">
                  <c:v>338832</c:v>
                </c:pt>
                <c:pt idx="44">
                  <c:v>320681</c:v>
                </c:pt>
                <c:pt idx="45">
                  <c:v>339596</c:v>
                </c:pt>
                <c:pt idx="46">
                  <c:v>348500</c:v>
                </c:pt>
                <c:pt idx="47">
                  <c:v>373028</c:v>
                </c:pt>
                <c:pt idx="48">
                  <c:v>324342</c:v>
                </c:pt>
                <c:pt idx="49">
                  <c:v>316982</c:v>
                </c:pt>
                <c:pt idx="50">
                  <c:v>306916</c:v>
                </c:pt>
                <c:pt idx="51">
                  <c:v>340387</c:v>
                </c:pt>
                <c:pt idx="52">
                  <c:v>382002</c:v>
                </c:pt>
                <c:pt idx="53">
                  <c:v>338310</c:v>
                </c:pt>
                <c:pt idx="54">
                  <c:v>325798</c:v>
                </c:pt>
                <c:pt idx="55">
                  <c:v>328481</c:v>
                </c:pt>
                <c:pt idx="56">
                  <c:v>362938</c:v>
                </c:pt>
                <c:pt idx="57">
                  <c:v>355682</c:v>
                </c:pt>
                <c:pt idx="58">
                  <c:v>363801</c:v>
                </c:pt>
                <c:pt idx="59">
                  <c:v>392345</c:v>
                </c:pt>
                <c:pt idx="60">
                  <c:v>362481</c:v>
                </c:pt>
                <c:pt idx="61">
                  <c:v>374054</c:v>
                </c:pt>
                <c:pt idx="62">
                  <c:v>351317</c:v>
                </c:pt>
                <c:pt idx="63">
                  <c:v>309935</c:v>
                </c:pt>
                <c:pt idx="64">
                  <c:v>385566</c:v>
                </c:pt>
                <c:pt idx="65">
                  <c:v>367036</c:v>
                </c:pt>
                <c:pt idx="66">
                  <c:v>406832</c:v>
                </c:pt>
                <c:pt idx="67">
                  <c:v>476704</c:v>
                </c:pt>
                <c:pt idx="68">
                  <c:v>434574</c:v>
                </c:pt>
                <c:pt idx="69">
                  <c:v>423461</c:v>
                </c:pt>
                <c:pt idx="70">
                  <c:v>425436</c:v>
                </c:pt>
                <c:pt idx="71">
                  <c:v>400842</c:v>
                </c:pt>
              </c:numCache>
            </c:numRef>
          </c:val>
          <c:smooth val="0"/>
          <c:extLst>
            <c:ext xmlns:c16="http://schemas.microsoft.com/office/drawing/2014/chart" uri="{C3380CC4-5D6E-409C-BE32-E72D297353CC}">
              <c16:uniqueId val="{00000004-F75F-4F61-A3F4-BDC0F3F4353F}"/>
            </c:ext>
          </c:extLst>
        </c:ser>
        <c:ser>
          <c:idx val="1"/>
          <c:order val="1"/>
          <c:tx>
            <c:strRef>
              <c:f>'Average Sales Price-Huron-20210'!$C$10</c:f>
              <c:strCache>
                <c:ptCount val="1"/>
                <c:pt idx="0">
                  <c:v>Median Household Income, Huron County</c:v>
                </c:pt>
              </c:strCache>
            </c:strRef>
          </c:tx>
          <c:spPr>
            <a:ln w="28575" cap="rnd">
              <a:solidFill>
                <a:schemeClr val="accent2"/>
              </a:solidFill>
              <a:round/>
            </a:ln>
            <a:effectLst/>
          </c:spPr>
          <c:marker>
            <c:symbol val="none"/>
          </c:marker>
          <c:dLbls>
            <c:dLbl>
              <c:idx val="0"/>
              <c:layout>
                <c:manualLayout>
                  <c:x val="-1.1556515531608073E-2"/>
                  <c:y val="-2.7141638211579756E-2"/>
                </c:manualLayout>
              </c:layout>
              <c:tx>
                <c:rich>
                  <a:bodyPr/>
                  <a:lstStyle/>
                  <a:p>
                    <a:fld id="{CCC97CC1-5962-4AA1-8FBC-60EE0B704E9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5F-4F61-A3F4-BDC0F3F4353F}"/>
                </c:ext>
              </c:extLst>
            </c:dLbl>
            <c:dLbl>
              <c:idx val="71"/>
              <c:layout>
                <c:manualLayout>
                  <c:x val="-1.9260859219346759E-3"/>
                  <c:y val="-4.4105162093817103E-2"/>
                </c:manualLayout>
              </c:layout>
              <c:tx>
                <c:rich>
                  <a:bodyPr/>
                  <a:lstStyle/>
                  <a:p>
                    <a:fld id="{79B5C45E-C7F8-4664-8922-29C938E9FB0A}"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75F-4F61-A3F4-BDC0F3F4353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'Average Sales Price-Huron-20210'!$A$11:$A$82</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'Average Sales Price-Huron-20210'!$C$11:$C$82</c:f>
              <c:numCache>
                <c:formatCode>"$"#,##0_);[Red]\("$"#,##0\)</c:formatCode>
                <c:ptCount val="72"/>
                <c:pt idx="0">
                  <c:v>65944</c:v>
                </c:pt>
                <c:pt idx="1">
                  <c:v>65944</c:v>
                </c:pt>
                <c:pt idx="2">
                  <c:v>65944</c:v>
                </c:pt>
                <c:pt idx="3">
                  <c:v>65944</c:v>
                </c:pt>
                <c:pt idx="4">
                  <c:v>65944</c:v>
                </c:pt>
                <c:pt idx="5">
                  <c:v>65944</c:v>
                </c:pt>
                <c:pt idx="6">
                  <c:v>65944</c:v>
                </c:pt>
                <c:pt idx="7">
                  <c:v>65944</c:v>
                </c:pt>
                <c:pt idx="8">
                  <c:v>65944</c:v>
                </c:pt>
                <c:pt idx="9">
                  <c:v>65944</c:v>
                </c:pt>
                <c:pt idx="10">
                  <c:v>65944</c:v>
                </c:pt>
                <c:pt idx="11">
                  <c:v>65944</c:v>
                </c:pt>
                <c:pt idx="12">
                  <c:v>67263</c:v>
                </c:pt>
                <c:pt idx="13">
                  <c:v>67263</c:v>
                </c:pt>
                <c:pt idx="14">
                  <c:v>67263</c:v>
                </c:pt>
                <c:pt idx="15">
                  <c:v>67263</c:v>
                </c:pt>
                <c:pt idx="16">
                  <c:v>67263</c:v>
                </c:pt>
                <c:pt idx="17">
                  <c:v>67263</c:v>
                </c:pt>
                <c:pt idx="18">
                  <c:v>67263</c:v>
                </c:pt>
                <c:pt idx="19">
                  <c:v>67263</c:v>
                </c:pt>
                <c:pt idx="20">
                  <c:v>67263</c:v>
                </c:pt>
                <c:pt idx="21">
                  <c:v>67263</c:v>
                </c:pt>
                <c:pt idx="22">
                  <c:v>67263</c:v>
                </c:pt>
                <c:pt idx="23">
                  <c:v>67263</c:v>
                </c:pt>
                <c:pt idx="24">
                  <c:v>68608</c:v>
                </c:pt>
                <c:pt idx="25">
                  <c:v>68608</c:v>
                </c:pt>
                <c:pt idx="26">
                  <c:v>68608</c:v>
                </c:pt>
                <c:pt idx="27">
                  <c:v>68608</c:v>
                </c:pt>
                <c:pt idx="28">
                  <c:v>68608</c:v>
                </c:pt>
                <c:pt idx="29">
                  <c:v>68608</c:v>
                </c:pt>
                <c:pt idx="30">
                  <c:v>68608</c:v>
                </c:pt>
                <c:pt idx="31">
                  <c:v>68608</c:v>
                </c:pt>
                <c:pt idx="32">
                  <c:v>68608</c:v>
                </c:pt>
                <c:pt idx="33">
                  <c:v>68608</c:v>
                </c:pt>
                <c:pt idx="34">
                  <c:v>68608</c:v>
                </c:pt>
                <c:pt idx="35">
                  <c:v>68608</c:v>
                </c:pt>
                <c:pt idx="36">
                  <c:v>69980</c:v>
                </c:pt>
                <c:pt idx="37">
                  <c:v>69980</c:v>
                </c:pt>
                <c:pt idx="38">
                  <c:v>69980</c:v>
                </c:pt>
                <c:pt idx="39">
                  <c:v>69980</c:v>
                </c:pt>
                <c:pt idx="40">
                  <c:v>69980</c:v>
                </c:pt>
                <c:pt idx="41">
                  <c:v>69980</c:v>
                </c:pt>
                <c:pt idx="42">
                  <c:v>69980</c:v>
                </c:pt>
                <c:pt idx="43">
                  <c:v>69980</c:v>
                </c:pt>
                <c:pt idx="44">
                  <c:v>69980</c:v>
                </c:pt>
                <c:pt idx="45">
                  <c:v>69980</c:v>
                </c:pt>
                <c:pt idx="46">
                  <c:v>69980</c:v>
                </c:pt>
                <c:pt idx="47">
                  <c:v>69980</c:v>
                </c:pt>
                <c:pt idx="48">
                  <c:v>71380</c:v>
                </c:pt>
                <c:pt idx="49">
                  <c:v>71380</c:v>
                </c:pt>
                <c:pt idx="50">
                  <c:v>71380</c:v>
                </c:pt>
                <c:pt idx="51">
                  <c:v>71380</c:v>
                </c:pt>
                <c:pt idx="52">
                  <c:v>71380</c:v>
                </c:pt>
                <c:pt idx="53">
                  <c:v>71380</c:v>
                </c:pt>
                <c:pt idx="54">
                  <c:v>71380</c:v>
                </c:pt>
                <c:pt idx="55">
                  <c:v>71380</c:v>
                </c:pt>
                <c:pt idx="56">
                  <c:v>71380</c:v>
                </c:pt>
                <c:pt idx="57">
                  <c:v>71380</c:v>
                </c:pt>
                <c:pt idx="58">
                  <c:v>71380</c:v>
                </c:pt>
                <c:pt idx="59">
                  <c:v>71380</c:v>
                </c:pt>
                <c:pt idx="60">
                  <c:v>72808</c:v>
                </c:pt>
                <c:pt idx="61">
                  <c:v>72808</c:v>
                </c:pt>
                <c:pt idx="62">
                  <c:v>72808</c:v>
                </c:pt>
                <c:pt idx="63">
                  <c:v>72808</c:v>
                </c:pt>
                <c:pt idx="64">
                  <c:v>72808</c:v>
                </c:pt>
                <c:pt idx="65">
                  <c:v>72808</c:v>
                </c:pt>
                <c:pt idx="66">
                  <c:v>72808</c:v>
                </c:pt>
                <c:pt idx="67">
                  <c:v>72808</c:v>
                </c:pt>
                <c:pt idx="68">
                  <c:v>72808</c:v>
                </c:pt>
                <c:pt idx="69">
                  <c:v>72808</c:v>
                </c:pt>
                <c:pt idx="70">
                  <c:v>72808</c:v>
                </c:pt>
                <c:pt idx="71">
                  <c:v>72808</c:v>
                </c:pt>
              </c:numCache>
            </c:numRef>
          </c:val>
          <c:smooth val="0"/>
          <c:extLst>
            <c:ext xmlns:c16="http://schemas.microsoft.com/office/drawing/2014/chart" uri="{C3380CC4-5D6E-409C-BE32-E72D297353CC}">
              <c16:uniqueId val="{00000007-F75F-4F61-A3F4-BDC0F3F4353F}"/>
            </c:ext>
          </c:extLst>
        </c:ser>
        <c:dLbls>
          <c:showLegendKey val="0"/>
          <c:showVal val="0"/>
          <c:showCatName val="0"/>
          <c:showSerName val="0"/>
          <c:showPercent val="0"/>
          <c:showBubbleSize val="0"/>
        </c:dLbls>
        <c:smooth val="0"/>
        <c:axId val="510689464"/>
        <c:axId val="510689856"/>
      </c:lineChart>
      <c:dateAx>
        <c:axId val="5106894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689856"/>
        <c:crosses val="autoZero"/>
        <c:auto val="1"/>
        <c:lblOffset val="100"/>
        <c:baseTimeUnit val="months"/>
      </c:dateAx>
      <c:valAx>
        <c:axId val="5106898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68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n-US" sz="2000" b="1" cap="none" baseline="0" dirty="0">
                <a:solidFill>
                  <a:srgbClr val="0C3C69"/>
                </a:solidFill>
                <a:latin typeface="Helvetica" panose="020B0604020202020204" pitchFamily="34" charset="0"/>
                <a:ea typeface="+mj-ea"/>
                <a:cs typeface="Helvetica" panose="020B0604020202020204" pitchFamily="34" charset="0"/>
              </a:rPr>
              <a:t>Total of 50 Most Common Jobs in Huron County </a:t>
            </a:r>
          </a:p>
          <a:p>
            <a:pPr>
              <a:defRPr sz="2000"/>
            </a:pPr>
            <a:r>
              <a:rPr lang="en-US" sz="2000" b="1" cap="none" baseline="0" dirty="0">
                <a:solidFill>
                  <a:srgbClr val="0C3C69"/>
                </a:solidFill>
                <a:latin typeface="Helvetica" panose="020B0604020202020204" pitchFamily="34" charset="0"/>
                <a:ea typeface="+mj-ea"/>
                <a:cs typeface="Helvetica" panose="020B0604020202020204" pitchFamily="34" charset="0"/>
              </a:rPr>
              <a:t>by Hourly Wage (2019)</a:t>
            </a:r>
          </a:p>
        </c:rich>
      </c:tx>
      <c:layout>
        <c:manualLayout>
          <c:xMode val="edge"/>
          <c:yMode val="edge"/>
          <c:x val="0.20761800608257303"/>
          <c:y val="2.2551487633388892E-2"/>
        </c:manualLayout>
      </c:layout>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Sheet1!$B$53</c:f>
              <c:strCache>
                <c:ptCount val="1"/>
                <c:pt idx="0">
                  <c:v>Total jobs</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76-4329-9C29-B4FC86CFB743}"/>
              </c:ext>
            </c:extLst>
          </c:dPt>
          <c:dPt>
            <c:idx val="1"/>
            <c:bubble3D val="0"/>
            <c:explosion val="7"/>
            <c:spPr>
              <a:solidFill>
                <a:srgbClr val="70AD4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76-4329-9C29-B4FC86CFB743}"/>
              </c:ext>
            </c:extLst>
          </c:dPt>
          <c:dLbls>
            <c:dLbl>
              <c:idx val="0"/>
              <c:layout>
                <c:manualLayout>
                  <c:x val="-8.7224409448818971E-2"/>
                  <c:y val="0.125363486043462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76-4329-9C29-B4FC86CFB743}"/>
                </c:ext>
              </c:extLst>
            </c:dLbl>
            <c:dLbl>
              <c:idx val="1"/>
              <c:layout>
                <c:manualLayout>
                  <c:x val="8.3256155480564933E-2"/>
                  <c:y val="-0.136230098377067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76-4329-9C29-B4FC86CFB74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Sheet1!$A$54:$A$55</c:f>
              <c:strCache>
                <c:ptCount val="2"/>
                <c:pt idx="0">
                  <c:v>Above $25/hr</c:v>
                </c:pt>
                <c:pt idx="1">
                  <c:v>Below $25/hr</c:v>
                </c:pt>
              </c:strCache>
            </c:strRef>
          </c:cat>
          <c:val>
            <c:numRef>
              <c:f>Sheet1!$B$54:$B$55</c:f>
              <c:numCache>
                <c:formatCode>General</c:formatCode>
                <c:ptCount val="2"/>
                <c:pt idx="0">
                  <c:v>2712</c:v>
                </c:pt>
                <c:pt idx="1">
                  <c:v>11918</c:v>
                </c:pt>
              </c:numCache>
            </c:numRef>
          </c:val>
          <c:extLst>
            <c:ext xmlns:c16="http://schemas.microsoft.com/office/drawing/2014/chart" uri="{C3380CC4-5D6E-409C-BE32-E72D297353CC}">
              <c16:uniqueId val="{00000004-B876-4329-9C29-B4FC86CFB74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n-US" sz="2000" b="1" cap="none" baseline="0" dirty="0">
                <a:solidFill>
                  <a:srgbClr val="0C3C69"/>
                </a:solidFill>
                <a:latin typeface="Helvetica" panose="020B0604020202020204" pitchFamily="34" charset="0"/>
                <a:ea typeface="+mj-ea"/>
                <a:cs typeface="Helvetica" panose="020B0604020202020204" pitchFamily="34" charset="0"/>
              </a:rPr>
              <a:t>Total of 50 Most Common Jobs in Huron County </a:t>
            </a:r>
          </a:p>
          <a:p>
            <a:pPr>
              <a:defRPr sz="2000"/>
            </a:pPr>
            <a:r>
              <a:rPr lang="en-US" sz="2000" b="1" cap="none" baseline="0" dirty="0">
                <a:solidFill>
                  <a:srgbClr val="0C3C69"/>
                </a:solidFill>
                <a:latin typeface="Helvetica" panose="020B0604020202020204" pitchFamily="34" charset="0"/>
                <a:ea typeface="+mj-ea"/>
                <a:cs typeface="Helvetica" panose="020B0604020202020204" pitchFamily="34" charset="0"/>
              </a:rPr>
              <a:t>by Hourly Wage (2019)</a:t>
            </a:r>
          </a:p>
        </c:rich>
      </c:tx>
      <c:layout>
        <c:manualLayout>
          <c:xMode val="edge"/>
          <c:yMode val="edge"/>
          <c:x val="0.20761800608257303"/>
          <c:y val="2.2551487633388892E-2"/>
        </c:manualLayout>
      </c:layout>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cap="none" baseline="0" dirty="0"/>
              <a:t>50 Most Common Jobs in </a:t>
            </a:r>
          </a:p>
          <a:p>
            <a:pPr>
              <a:defRPr/>
            </a:pPr>
            <a:r>
              <a:rPr lang="en-US" cap="none" baseline="0" dirty="0"/>
              <a:t>Huron County earning above $50/hour (2019)</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Sheet1!$B$53</c:f>
              <c:strCache>
                <c:ptCount val="1"/>
                <c:pt idx="0">
                  <c:v>Total jobs</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30D-4B2A-A720-E6EA60A9E533}"/>
              </c:ext>
            </c:extLst>
          </c:dPt>
          <c:dPt>
            <c:idx val="1"/>
            <c:bubble3D val="0"/>
            <c:spPr>
              <a:solidFill>
                <a:schemeClr val="bg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30D-4B2A-A720-E6EA60A9E533}"/>
              </c:ext>
            </c:extLst>
          </c:dPt>
          <c:dLbls>
            <c:dLbl>
              <c:idx val="0"/>
              <c:layout>
                <c:manualLayout>
                  <c:x val="-8.7224409448818971E-2"/>
                  <c:y val="0.125363486043462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0D-4B2A-A720-E6EA60A9E533}"/>
                </c:ext>
              </c:extLst>
            </c:dLbl>
            <c:dLbl>
              <c:idx val="1"/>
              <c:layout>
                <c:manualLayout>
                  <c:x val="8.3256155480564933E-2"/>
                  <c:y val="-0.136230098377067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30D-4B2A-A720-E6EA60A9E5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Sheet1!$A$54:$A$55</c:f>
              <c:strCache>
                <c:ptCount val="2"/>
                <c:pt idx="0">
                  <c:v>Above $50/hr</c:v>
                </c:pt>
                <c:pt idx="1">
                  <c:v>Below $50/hr</c:v>
                </c:pt>
              </c:strCache>
            </c:strRef>
          </c:cat>
          <c:val>
            <c:numRef>
              <c:f>Sheet1!$B$54:$B$55</c:f>
              <c:numCache>
                <c:formatCode>General</c:formatCode>
                <c:ptCount val="2"/>
                <c:pt idx="0">
                  <c:v>0</c:v>
                </c:pt>
                <c:pt idx="1">
                  <c:v>14630</c:v>
                </c:pt>
              </c:numCache>
            </c:numRef>
          </c:val>
          <c:extLst>
            <c:ext xmlns:c16="http://schemas.microsoft.com/office/drawing/2014/chart" uri="{C3380CC4-5D6E-409C-BE32-E72D297353CC}">
              <c16:uniqueId val="{00000004-E30D-4B2A-A720-E6EA60A9E53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DC70F-CC8B-4550-B1B9-B0A694F197D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78CE4433-16BD-4BCD-A2BF-A2103889AA68}">
      <dgm:prSet/>
      <dgm:spPr>
        <a:noFill/>
        <a:ln>
          <a:noFill/>
        </a:ln>
      </dgm:spPr>
      <dgm:t>
        <a:bodyPr/>
        <a:lstStyle/>
        <a:p>
          <a:r>
            <a:rPr lang="en-US" b="1" dirty="0">
              <a:solidFill>
                <a:srgbClr val="0C3C69"/>
              </a:solidFill>
            </a:rPr>
            <a:t>Cashier</a:t>
          </a:r>
        </a:p>
      </dgm:t>
    </dgm:pt>
    <dgm:pt modelId="{ACD06AFA-2B53-4395-A2CE-E70658529D8C}" type="parTrans" cxnId="{8DA5062F-A502-4F98-B583-0B6B8FA1D952}">
      <dgm:prSet/>
      <dgm:spPr/>
      <dgm:t>
        <a:bodyPr/>
        <a:lstStyle/>
        <a:p>
          <a:endParaRPr lang="en-US"/>
        </a:p>
      </dgm:t>
    </dgm:pt>
    <dgm:pt modelId="{7775B585-D636-4EBD-96B2-872D5011E82D}" type="sibTrans" cxnId="{8DA5062F-A502-4F98-B583-0B6B8FA1D952}">
      <dgm:prSet/>
      <dgm:spPr/>
      <dgm:t>
        <a:bodyPr/>
        <a:lstStyle/>
        <a:p>
          <a:endParaRPr lang="en-US"/>
        </a:p>
      </dgm:t>
    </dgm:pt>
    <dgm:pt modelId="{5B958776-8A73-4286-9750-DFE7F1FE0BDF}">
      <dgm:prSet/>
      <dgm:spPr>
        <a:noFill/>
        <a:ln>
          <a:noFill/>
        </a:ln>
      </dgm:spPr>
      <dgm:t>
        <a:bodyPr/>
        <a:lstStyle/>
        <a:p>
          <a:r>
            <a:rPr lang="en-US" b="1" dirty="0">
              <a:solidFill>
                <a:srgbClr val="0C3C69"/>
              </a:solidFill>
            </a:rPr>
            <a:t>Food counter attendants</a:t>
          </a:r>
        </a:p>
      </dgm:t>
    </dgm:pt>
    <dgm:pt modelId="{3FDF920A-51EE-4132-B0B4-46E8915775FA}" type="parTrans" cxnId="{09063FF0-729E-4180-B86E-744523CA0322}">
      <dgm:prSet/>
      <dgm:spPr/>
      <dgm:t>
        <a:bodyPr/>
        <a:lstStyle/>
        <a:p>
          <a:endParaRPr lang="en-US"/>
        </a:p>
      </dgm:t>
    </dgm:pt>
    <dgm:pt modelId="{0AB00A90-A0D5-4E36-BC6D-32C00BA53467}" type="sibTrans" cxnId="{09063FF0-729E-4180-B86E-744523CA0322}">
      <dgm:prSet/>
      <dgm:spPr/>
      <dgm:t>
        <a:bodyPr/>
        <a:lstStyle/>
        <a:p>
          <a:endParaRPr lang="en-US"/>
        </a:p>
      </dgm:t>
    </dgm:pt>
    <dgm:pt modelId="{1B10BE2B-B08E-4BA2-9567-13B0CB7DB767}">
      <dgm:prSet/>
      <dgm:spPr>
        <a:noFill/>
        <a:ln>
          <a:noFill/>
        </a:ln>
      </dgm:spPr>
      <dgm:t>
        <a:bodyPr/>
        <a:lstStyle/>
        <a:p>
          <a:r>
            <a:rPr lang="en-US" b="1" dirty="0">
              <a:solidFill>
                <a:srgbClr val="0C3C69"/>
              </a:solidFill>
            </a:rPr>
            <a:t>Retail salesperson</a:t>
          </a:r>
        </a:p>
      </dgm:t>
    </dgm:pt>
    <dgm:pt modelId="{CAE79C44-DA66-4CE8-BD9D-9E28F13E4A55}" type="parTrans" cxnId="{46D60EC9-629B-456F-8F40-AF1D91AF2A17}">
      <dgm:prSet/>
      <dgm:spPr/>
      <dgm:t>
        <a:bodyPr/>
        <a:lstStyle/>
        <a:p>
          <a:endParaRPr lang="en-US"/>
        </a:p>
      </dgm:t>
    </dgm:pt>
    <dgm:pt modelId="{D8870127-52AC-41D1-BFBB-930B55F06E90}" type="sibTrans" cxnId="{46D60EC9-629B-456F-8F40-AF1D91AF2A17}">
      <dgm:prSet/>
      <dgm:spPr/>
      <dgm:t>
        <a:bodyPr/>
        <a:lstStyle/>
        <a:p>
          <a:endParaRPr lang="en-US"/>
        </a:p>
      </dgm:t>
    </dgm:pt>
    <dgm:pt modelId="{F54B7B74-0E9C-4826-86AB-52856E13A001}">
      <dgm:prSet/>
      <dgm:spPr>
        <a:noFill/>
        <a:ln>
          <a:noFill/>
        </a:ln>
      </dgm:spPr>
      <dgm:t>
        <a:bodyPr/>
        <a:lstStyle/>
        <a:p>
          <a:r>
            <a:rPr lang="en-US" b="1" dirty="0">
              <a:solidFill>
                <a:srgbClr val="0C3C69"/>
              </a:solidFill>
            </a:rPr>
            <a:t>General farm worker</a:t>
          </a:r>
        </a:p>
      </dgm:t>
    </dgm:pt>
    <dgm:pt modelId="{147069F9-BEDA-4C55-863F-DCDBDFBEE214}" type="parTrans" cxnId="{CB091350-1F18-4626-B39E-533F41D81FF2}">
      <dgm:prSet/>
      <dgm:spPr/>
      <dgm:t>
        <a:bodyPr/>
        <a:lstStyle/>
        <a:p>
          <a:endParaRPr lang="en-US"/>
        </a:p>
      </dgm:t>
    </dgm:pt>
    <dgm:pt modelId="{63812B00-966A-4105-8717-F779612A022C}" type="sibTrans" cxnId="{CB091350-1F18-4626-B39E-533F41D81FF2}">
      <dgm:prSet/>
      <dgm:spPr/>
      <dgm:t>
        <a:bodyPr/>
        <a:lstStyle/>
        <a:p>
          <a:endParaRPr lang="en-US"/>
        </a:p>
      </dgm:t>
    </dgm:pt>
    <dgm:pt modelId="{E644272A-3BE1-45CD-B9D5-443A31BB4638}">
      <dgm:prSet/>
      <dgm:spPr>
        <a:noFill/>
        <a:ln>
          <a:noFill/>
        </a:ln>
      </dgm:spPr>
      <dgm:t>
        <a:bodyPr/>
        <a:lstStyle/>
        <a:p>
          <a:r>
            <a:rPr lang="en-US" b="1" dirty="0">
              <a:solidFill>
                <a:srgbClr val="0C3C69"/>
              </a:solidFill>
            </a:rPr>
            <a:t>Construction </a:t>
          </a:r>
          <a:r>
            <a:rPr lang="en-US" b="1" dirty="0" err="1">
              <a:solidFill>
                <a:srgbClr val="0C3C69"/>
              </a:solidFill>
            </a:rPr>
            <a:t>labourers</a:t>
          </a:r>
          <a:endParaRPr lang="en-US" b="1" dirty="0">
            <a:solidFill>
              <a:srgbClr val="0C3C69"/>
            </a:solidFill>
          </a:endParaRPr>
        </a:p>
      </dgm:t>
    </dgm:pt>
    <dgm:pt modelId="{E2ACE02D-A582-4A88-B8DD-2E3A3538280C}" type="parTrans" cxnId="{A3871DDF-8B19-4D2F-BA72-7DBEEEE0DF60}">
      <dgm:prSet/>
      <dgm:spPr/>
      <dgm:t>
        <a:bodyPr/>
        <a:lstStyle/>
        <a:p>
          <a:endParaRPr lang="en-US"/>
        </a:p>
      </dgm:t>
    </dgm:pt>
    <dgm:pt modelId="{3EF3BA33-851F-4311-B28B-001119915D09}" type="sibTrans" cxnId="{A3871DDF-8B19-4D2F-BA72-7DBEEEE0DF60}">
      <dgm:prSet/>
      <dgm:spPr/>
      <dgm:t>
        <a:bodyPr/>
        <a:lstStyle/>
        <a:p>
          <a:endParaRPr lang="en-US"/>
        </a:p>
      </dgm:t>
    </dgm:pt>
    <dgm:pt modelId="{905B0D97-8308-416F-85FF-CA6FC7E2C45F}">
      <dgm:prSet/>
      <dgm:spPr>
        <a:noFill/>
        <a:ln>
          <a:noFill/>
        </a:ln>
      </dgm:spPr>
      <dgm:t>
        <a:bodyPr/>
        <a:lstStyle/>
        <a:p>
          <a:r>
            <a:rPr lang="en-US" b="1" dirty="0">
              <a:solidFill>
                <a:srgbClr val="0C3C69"/>
              </a:solidFill>
            </a:rPr>
            <a:t>Truck drivers</a:t>
          </a:r>
        </a:p>
      </dgm:t>
    </dgm:pt>
    <dgm:pt modelId="{F4391F23-A0F2-4061-A0F5-B4D0C83EC30D}" type="parTrans" cxnId="{8A33C4F7-0A03-40E7-A598-BAB70622B84A}">
      <dgm:prSet/>
      <dgm:spPr/>
      <dgm:t>
        <a:bodyPr/>
        <a:lstStyle/>
        <a:p>
          <a:endParaRPr lang="en-US"/>
        </a:p>
      </dgm:t>
    </dgm:pt>
    <dgm:pt modelId="{8E4DCAE7-6274-41D9-86E2-FC15DE7A1E2B}" type="sibTrans" cxnId="{8A33C4F7-0A03-40E7-A598-BAB70622B84A}">
      <dgm:prSet/>
      <dgm:spPr/>
      <dgm:t>
        <a:bodyPr/>
        <a:lstStyle/>
        <a:p>
          <a:endParaRPr lang="en-US"/>
        </a:p>
      </dgm:t>
    </dgm:pt>
    <dgm:pt modelId="{CA2C72F6-8A97-49C2-B3BA-0D0E47DE0F5E}">
      <dgm:prSet/>
      <dgm:spPr>
        <a:noFill/>
        <a:ln>
          <a:noFill/>
        </a:ln>
      </dgm:spPr>
      <dgm:t>
        <a:bodyPr/>
        <a:lstStyle/>
        <a:p>
          <a:r>
            <a:rPr lang="en-US" b="1" dirty="0">
              <a:solidFill>
                <a:srgbClr val="0C3C69"/>
              </a:solidFill>
            </a:rPr>
            <a:t>Nurse aids &amp; health care attendants</a:t>
          </a:r>
        </a:p>
      </dgm:t>
    </dgm:pt>
    <dgm:pt modelId="{38600075-2CE6-4439-950D-0286303B939F}" type="parTrans" cxnId="{25C1BB3A-6C1C-43A0-984F-0DE03678742B}">
      <dgm:prSet/>
      <dgm:spPr/>
      <dgm:t>
        <a:bodyPr/>
        <a:lstStyle/>
        <a:p>
          <a:endParaRPr lang="en-US"/>
        </a:p>
      </dgm:t>
    </dgm:pt>
    <dgm:pt modelId="{93344B8F-4AC4-4F7D-9360-45BE9811C88B}" type="sibTrans" cxnId="{25C1BB3A-6C1C-43A0-984F-0DE03678742B}">
      <dgm:prSet/>
      <dgm:spPr/>
      <dgm:t>
        <a:bodyPr/>
        <a:lstStyle/>
        <a:p>
          <a:endParaRPr lang="en-US"/>
        </a:p>
      </dgm:t>
    </dgm:pt>
    <dgm:pt modelId="{BB464E63-17F8-4FB2-A510-4840E7EFF4E4}">
      <dgm:prSet/>
      <dgm:spPr>
        <a:noFill/>
        <a:ln>
          <a:noFill/>
        </a:ln>
      </dgm:spPr>
      <dgm:t>
        <a:bodyPr/>
        <a:lstStyle/>
        <a:p>
          <a:r>
            <a:rPr lang="en-US" b="1" dirty="0">
              <a:solidFill>
                <a:srgbClr val="0C3C69"/>
              </a:solidFill>
            </a:rPr>
            <a:t>Registered nurses</a:t>
          </a:r>
        </a:p>
      </dgm:t>
    </dgm:pt>
    <dgm:pt modelId="{80574596-64A4-4AB9-8EF3-EDE34947CC55}" type="parTrans" cxnId="{4D152884-3665-4E0E-A009-76ABD52983D4}">
      <dgm:prSet/>
      <dgm:spPr/>
      <dgm:t>
        <a:bodyPr/>
        <a:lstStyle/>
        <a:p>
          <a:endParaRPr lang="en-US"/>
        </a:p>
      </dgm:t>
    </dgm:pt>
    <dgm:pt modelId="{0DD693BA-211A-466A-86E8-5716DDCAA4D0}" type="sibTrans" cxnId="{4D152884-3665-4E0E-A009-76ABD52983D4}">
      <dgm:prSet/>
      <dgm:spPr/>
      <dgm:t>
        <a:bodyPr/>
        <a:lstStyle/>
        <a:p>
          <a:endParaRPr lang="en-US"/>
        </a:p>
      </dgm:t>
    </dgm:pt>
    <dgm:pt modelId="{331421B9-5604-474A-8E62-BE0886BDAA08}">
      <dgm:prSet/>
      <dgm:spPr>
        <a:noFill/>
        <a:ln>
          <a:noFill/>
        </a:ln>
      </dgm:spPr>
      <dgm:t>
        <a:bodyPr/>
        <a:lstStyle/>
        <a:p>
          <a:r>
            <a:rPr lang="en-US" b="1" dirty="0">
              <a:solidFill>
                <a:srgbClr val="0C3C69"/>
              </a:solidFill>
            </a:rPr>
            <a:t>Teachers</a:t>
          </a:r>
        </a:p>
      </dgm:t>
    </dgm:pt>
    <dgm:pt modelId="{CFBA5C13-1FFB-40A4-9920-F39BE714DC94}" type="parTrans" cxnId="{84A83D16-DF33-4C4C-8C83-F8BA09193741}">
      <dgm:prSet/>
      <dgm:spPr/>
      <dgm:t>
        <a:bodyPr/>
        <a:lstStyle/>
        <a:p>
          <a:endParaRPr lang="en-US"/>
        </a:p>
      </dgm:t>
    </dgm:pt>
    <dgm:pt modelId="{C40A3F5E-F242-4001-A0E2-FEA1365AEFAE}" type="sibTrans" cxnId="{84A83D16-DF33-4C4C-8C83-F8BA09193741}">
      <dgm:prSet/>
      <dgm:spPr/>
      <dgm:t>
        <a:bodyPr/>
        <a:lstStyle/>
        <a:p>
          <a:endParaRPr lang="en-US"/>
        </a:p>
      </dgm:t>
    </dgm:pt>
    <dgm:pt modelId="{794FC24D-CDF2-4F2F-A39B-D195538731CE}" type="pres">
      <dgm:prSet presAssocID="{12CDC70F-CC8B-4550-B1B9-B0A694F197DC}" presName="diagram" presStyleCnt="0">
        <dgm:presLayoutVars>
          <dgm:dir/>
          <dgm:resizeHandles val="exact"/>
        </dgm:presLayoutVars>
      </dgm:prSet>
      <dgm:spPr/>
    </dgm:pt>
    <dgm:pt modelId="{7BAC35F8-F516-4971-83E2-AF20E39096C5}" type="pres">
      <dgm:prSet presAssocID="{78CE4433-16BD-4BCD-A2BF-A2103889AA68}" presName="node" presStyleLbl="node1" presStyleIdx="0" presStyleCnt="9">
        <dgm:presLayoutVars>
          <dgm:bulletEnabled val="1"/>
        </dgm:presLayoutVars>
      </dgm:prSet>
      <dgm:spPr/>
    </dgm:pt>
    <dgm:pt modelId="{7794A4AF-6DC3-40AF-8B9F-E2934DA968DA}" type="pres">
      <dgm:prSet presAssocID="{7775B585-D636-4EBD-96B2-872D5011E82D}" presName="sibTrans" presStyleCnt="0"/>
      <dgm:spPr/>
    </dgm:pt>
    <dgm:pt modelId="{3CAFE917-2ACE-43E5-BA0C-F35C6275B340}" type="pres">
      <dgm:prSet presAssocID="{5B958776-8A73-4286-9750-DFE7F1FE0BDF}" presName="node" presStyleLbl="node1" presStyleIdx="1" presStyleCnt="9" custLinFactNeighborX="360" custLinFactNeighborY="520">
        <dgm:presLayoutVars>
          <dgm:bulletEnabled val="1"/>
        </dgm:presLayoutVars>
      </dgm:prSet>
      <dgm:spPr/>
    </dgm:pt>
    <dgm:pt modelId="{6FADCA6A-40C5-4D06-B35D-357409724A51}" type="pres">
      <dgm:prSet presAssocID="{0AB00A90-A0D5-4E36-BC6D-32C00BA53467}" presName="sibTrans" presStyleCnt="0"/>
      <dgm:spPr/>
    </dgm:pt>
    <dgm:pt modelId="{22622F53-4643-4CF4-BE60-9FC2D723559F}" type="pres">
      <dgm:prSet presAssocID="{1B10BE2B-B08E-4BA2-9567-13B0CB7DB767}" presName="node" presStyleLbl="node1" presStyleIdx="2" presStyleCnt="9" custLinFactNeighborX="360" custLinFactNeighborY="520">
        <dgm:presLayoutVars>
          <dgm:bulletEnabled val="1"/>
        </dgm:presLayoutVars>
      </dgm:prSet>
      <dgm:spPr/>
    </dgm:pt>
    <dgm:pt modelId="{1DEE6C31-2003-412A-916D-BBA7460CCAD1}" type="pres">
      <dgm:prSet presAssocID="{D8870127-52AC-41D1-BFBB-930B55F06E90}" presName="sibTrans" presStyleCnt="0"/>
      <dgm:spPr/>
    </dgm:pt>
    <dgm:pt modelId="{AA9AD42B-1546-4A89-9264-898F6844DAB4}" type="pres">
      <dgm:prSet presAssocID="{F54B7B74-0E9C-4826-86AB-52856E13A001}" presName="node" presStyleLbl="node1" presStyleIdx="3" presStyleCnt="9" custLinFactNeighborX="360" custLinFactNeighborY="41">
        <dgm:presLayoutVars>
          <dgm:bulletEnabled val="1"/>
        </dgm:presLayoutVars>
      </dgm:prSet>
      <dgm:spPr/>
    </dgm:pt>
    <dgm:pt modelId="{72196138-9417-4C44-A8FD-6E47E0BB1809}" type="pres">
      <dgm:prSet presAssocID="{63812B00-966A-4105-8717-F779612A022C}" presName="sibTrans" presStyleCnt="0"/>
      <dgm:spPr/>
    </dgm:pt>
    <dgm:pt modelId="{D9FF86C4-0C5D-49C9-B293-4086FB00E38E}" type="pres">
      <dgm:prSet presAssocID="{E644272A-3BE1-45CD-B9D5-443A31BB4638}" presName="node" presStyleLbl="node1" presStyleIdx="4" presStyleCnt="9" custLinFactNeighborX="360" custLinFactNeighborY="41">
        <dgm:presLayoutVars>
          <dgm:bulletEnabled val="1"/>
        </dgm:presLayoutVars>
      </dgm:prSet>
      <dgm:spPr/>
    </dgm:pt>
    <dgm:pt modelId="{D1207FD4-C335-4C09-B784-5F3076000D7D}" type="pres">
      <dgm:prSet presAssocID="{3EF3BA33-851F-4311-B28B-001119915D09}" presName="sibTrans" presStyleCnt="0"/>
      <dgm:spPr/>
    </dgm:pt>
    <dgm:pt modelId="{A8D412BD-3935-447E-AADD-DD23E798E15E}" type="pres">
      <dgm:prSet presAssocID="{905B0D97-8308-416F-85FF-CA6FC7E2C45F}" presName="node" presStyleLbl="node1" presStyleIdx="5" presStyleCnt="9" custLinFactNeighborX="360" custLinFactNeighborY="41">
        <dgm:presLayoutVars>
          <dgm:bulletEnabled val="1"/>
        </dgm:presLayoutVars>
      </dgm:prSet>
      <dgm:spPr/>
    </dgm:pt>
    <dgm:pt modelId="{5556C2BB-13FC-4A0B-AD9B-D73F8FD86476}" type="pres">
      <dgm:prSet presAssocID="{8E4DCAE7-6274-41D9-86E2-FC15DE7A1E2B}" presName="sibTrans" presStyleCnt="0"/>
      <dgm:spPr/>
    </dgm:pt>
    <dgm:pt modelId="{9DB5CD70-BFFE-4001-AE9F-9B1CCFC37717}" type="pres">
      <dgm:prSet presAssocID="{CA2C72F6-8A97-49C2-B3BA-0D0E47DE0F5E}" presName="node" presStyleLbl="node1" presStyleIdx="6" presStyleCnt="9" custLinFactNeighborX="360" custLinFactNeighborY="41">
        <dgm:presLayoutVars>
          <dgm:bulletEnabled val="1"/>
        </dgm:presLayoutVars>
      </dgm:prSet>
      <dgm:spPr/>
    </dgm:pt>
    <dgm:pt modelId="{28CFFABC-A8A7-4C1F-955B-51D528CC1A2B}" type="pres">
      <dgm:prSet presAssocID="{93344B8F-4AC4-4F7D-9360-45BE9811C88B}" presName="sibTrans" presStyleCnt="0"/>
      <dgm:spPr/>
    </dgm:pt>
    <dgm:pt modelId="{8F076CFA-79F6-4403-A1A6-C473B5EBB858}" type="pres">
      <dgm:prSet presAssocID="{BB464E63-17F8-4FB2-A510-4840E7EFF4E4}" presName="node" presStyleLbl="node1" presStyleIdx="7" presStyleCnt="9" custLinFactNeighborX="360" custLinFactNeighborY="41">
        <dgm:presLayoutVars>
          <dgm:bulletEnabled val="1"/>
        </dgm:presLayoutVars>
      </dgm:prSet>
      <dgm:spPr/>
    </dgm:pt>
    <dgm:pt modelId="{A9B6A7E8-AED3-4EF8-8D3E-CC075B217657}" type="pres">
      <dgm:prSet presAssocID="{0DD693BA-211A-466A-86E8-5716DDCAA4D0}" presName="sibTrans" presStyleCnt="0"/>
      <dgm:spPr/>
    </dgm:pt>
    <dgm:pt modelId="{8A8B6826-A909-4CD6-84C2-BA2BA8EF78A9}" type="pres">
      <dgm:prSet presAssocID="{331421B9-5604-474A-8E62-BE0886BDAA08}" presName="node" presStyleLbl="node1" presStyleIdx="8" presStyleCnt="9" custLinFactNeighborX="360" custLinFactNeighborY="41">
        <dgm:presLayoutVars>
          <dgm:bulletEnabled val="1"/>
        </dgm:presLayoutVars>
      </dgm:prSet>
      <dgm:spPr/>
    </dgm:pt>
  </dgm:ptLst>
  <dgm:cxnLst>
    <dgm:cxn modelId="{1184C50E-BCF8-4D38-9F3E-B2E59C444AE2}" type="presOf" srcId="{E644272A-3BE1-45CD-B9D5-443A31BB4638}" destId="{D9FF86C4-0C5D-49C9-B293-4086FB00E38E}" srcOrd="0" destOrd="0" presId="urn:microsoft.com/office/officeart/2005/8/layout/default"/>
    <dgm:cxn modelId="{84A83D16-DF33-4C4C-8C83-F8BA09193741}" srcId="{12CDC70F-CC8B-4550-B1B9-B0A694F197DC}" destId="{331421B9-5604-474A-8E62-BE0886BDAA08}" srcOrd="8" destOrd="0" parTransId="{CFBA5C13-1FFB-40A4-9920-F39BE714DC94}" sibTransId="{C40A3F5E-F242-4001-A0E2-FEA1365AEFAE}"/>
    <dgm:cxn modelId="{14262623-9A93-495E-B45A-6702098091DB}" type="presOf" srcId="{5B958776-8A73-4286-9750-DFE7F1FE0BDF}" destId="{3CAFE917-2ACE-43E5-BA0C-F35C6275B340}" srcOrd="0" destOrd="0" presId="urn:microsoft.com/office/officeart/2005/8/layout/default"/>
    <dgm:cxn modelId="{8DA5062F-A502-4F98-B583-0B6B8FA1D952}" srcId="{12CDC70F-CC8B-4550-B1B9-B0A694F197DC}" destId="{78CE4433-16BD-4BCD-A2BF-A2103889AA68}" srcOrd="0" destOrd="0" parTransId="{ACD06AFA-2B53-4395-A2CE-E70658529D8C}" sibTransId="{7775B585-D636-4EBD-96B2-872D5011E82D}"/>
    <dgm:cxn modelId="{86A1FE34-B49F-4C90-B32F-8C954A852D75}" type="presOf" srcId="{12CDC70F-CC8B-4550-B1B9-B0A694F197DC}" destId="{794FC24D-CDF2-4F2F-A39B-D195538731CE}" srcOrd="0" destOrd="0" presId="urn:microsoft.com/office/officeart/2005/8/layout/default"/>
    <dgm:cxn modelId="{25C1BB3A-6C1C-43A0-984F-0DE03678742B}" srcId="{12CDC70F-CC8B-4550-B1B9-B0A694F197DC}" destId="{CA2C72F6-8A97-49C2-B3BA-0D0E47DE0F5E}" srcOrd="6" destOrd="0" parTransId="{38600075-2CE6-4439-950D-0286303B939F}" sibTransId="{93344B8F-4AC4-4F7D-9360-45BE9811C88B}"/>
    <dgm:cxn modelId="{CB091350-1F18-4626-B39E-533F41D81FF2}" srcId="{12CDC70F-CC8B-4550-B1B9-B0A694F197DC}" destId="{F54B7B74-0E9C-4826-86AB-52856E13A001}" srcOrd="3" destOrd="0" parTransId="{147069F9-BEDA-4C55-863F-DCDBDFBEE214}" sibTransId="{63812B00-966A-4105-8717-F779612A022C}"/>
    <dgm:cxn modelId="{9AC0D97C-0A3C-4138-8B26-141FCC553D64}" type="presOf" srcId="{331421B9-5604-474A-8E62-BE0886BDAA08}" destId="{8A8B6826-A909-4CD6-84C2-BA2BA8EF78A9}" srcOrd="0" destOrd="0" presId="urn:microsoft.com/office/officeart/2005/8/layout/default"/>
    <dgm:cxn modelId="{7612767F-47E6-48DE-ADFF-71019D8E1755}" type="presOf" srcId="{78CE4433-16BD-4BCD-A2BF-A2103889AA68}" destId="{7BAC35F8-F516-4971-83E2-AF20E39096C5}" srcOrd="0" destOrd="0" presId="urn:microsoft.com/office/officeart/2005/8/layout/default"/>
    <dgm:cxn modelId="{4D152884-3665-4E0E-A009-76ABD52983D4}" srcId="{12CDC70F-CC8B-4550-B1B9-B0A694F197DC}" destId="{BB464E63-17F8-4FB2-A510-4840E7EFF4E4}" srcOrd="7" destOrd="0" parTransId="{80574596-64A4-4AB9-8EF3-EDE34947CC55}" sibTransId="{0DD693BA-211A-466A-86E8-5716DDCAA4D0}"/>
    <dgm:cxn modelId="{F771BA86-50E8-4776-87A2-4835AFB382CD}" type="presOf" srcId="{CA2C72F6-8A97-49C2-B3BA-0D0E47DE0F5E}" destId="{9DB5CD70-BFFE-4001-AE9F-9B1CCFC37717}" srcOrd="0" destOrd="0" presId="urn:microsoft.com/office/officeart/2005/8/layout/default"/>
    <dgm:cxn modelId="{E823B2AA-AC5D-48D8-8466-107358D03828}" type="presOf" srcId="{F54B7B74-0E9C-4826-86AB-52856E13A001}" destId="{AA9AD42B-1546-4A89-9264-898F6844DAB4}" srcOrd="0" destOrd="0" presId="urn:microsoft.com/office/officeart/2005/8/layout/default"/>
    <dgm:cxn modelId="{523BE0B8-2532-481D-9F1B-87CB73C6C452}" type="presOf" srcId="{BB464E63-17F8-4FB2-A510-4840E7EFF4E4}" destId="{8F076CFA-79F6-4403-A1A6-C473B5EBB858}" srcOrd="0" destOrd="0" presId="urn:microsoft.com/office/officeart/2005/8/layout/default"/>
    <dgm:cxn modelId="{A1B515BA-6B4A-4E75-A6F6-41BC94D5A0EE}" type="presOf" srcId="{1B10BE2B-B08E-4BA2-9567-13B0CB7DB767}" destId="{22622F53-4643-4CF4-BE60-9FC2D723559F}" srcOrd="0" destOrd="0" presId="urn:microsoft.com/office/officeart/2005/8/layout/default"/>
    <dgm:cxn modelId="{46D60EC9-629B-456F-8F40-AF1D91AF2A17}" srcId="{12CDC70F-CC8B-4550-B1B9-B0A694F197DC}" destId="{1B10BE2B-B08E-4BA2-9567-13B0CB7DB767}" srcOrd="2" destOrd="0" parTransId="{CAE79C44-DA66-4CE8-BD9D-9E28F13E4A55}" sibTransId="{D8870127-52AC-41D1-BFBB-930B55F06E90}"/>
    <dgm:cxn modelId="{38B6F9D8-64A3-4420-94EE-B8FB73C7CEF7}" type="presOf" srcId="{905B0D97-8308-416F-85FF-CA6FC7E2C45F}" destId="{A8D412BD-3935-447E-AADD-DD23E798E15E}" srcOrd="0" destOrd="0" presId="urn:microsoft.com/office/officeart/2005/8/layout/default"/>
    <dgm:cxn modelId="{A3871DDF-8B19-4D2F-BA72-7DBEEEE0DF60}" srcId="{12CDC70F-CC8B-4550-B1B9-B0A694F197DC}" destId="{E644272A-3BE1-45CD-B9D5-443A31BB4638}" srcOrd="4" destOrd="0" parTransId="{E2ACE02D-A582-4A88-B8DD-2E3A3538280C}" sibTransId="{3EF3BA33-851F-4311-B28B-001119915D09}"/>
    <dgm:cxn modelId="{09063FF0-729E-4180-B86E-744523CA0322}" srcId="{12CDC70F-CC8B-4550-B1B9-B0A694F197DC}" destId="{5B958776-8A73-4286-9750-DFE7F1FE0BDF}" srcOrd="1" destOrd="0" parTransId="{3FDF920A-51EE-4132-B0B4-46E8915775FA}" sibTransId="{0AB00A90-A0D5-4E36-BC6D-32C00BA53467}"/>
    <dgm:cxn modelId="{8A33C4F7-0A03-40E7-A598-BAB70622B84A}" srcId="{12CDC70F-CC8B-4550-B1B9-B0A694F197DC}" destId="{905B0D97-8308-416F-85FF-CA6FC7E2C45F}" srcOrd="5" destOrd="0" parTransId="{F4391F23-A0F2-4061-A0F5-B4D0C83EC30D}" sibTransId="{8E4DCAE7-6274-41D9-86E2-FC15DE7A1E2B}"/>
    <dgm:cxn modelId="{FB3F9716-7B0A-4E6D-ACA1-892F14F9FE1E}" type="presParOf" srcId="{794FC24D-CDF2-4F2F-A39B-D195538731CE}" destId="{7BAC35F8-F516-4971-83E2-AF20E39096C5}" srcOrd="0" destOrd="0" presId="urn:microsoft.com/office/officeart/2005/8/layout/default"/>
    <dgm:cxn modelId="{48DCAD24-606B-4153-AB3E-22F6654EF18B}" type="presParOf" srcId="{794FC24D-CDF2-4F2F-A39B-D195538731CE}" destId="{7794A4AF-6DC3-40AF-8B9F-E2934DA968DA}" srcOrd="1" destOrd="0" presId="urn:microsoft.com/office/officeart/2005/8/layout/default"/>
    <dgm:cxn modelId="{990F7EBD-205C-439A-854D-DE6B6AF655AD}" type="presParOf" srcId="{794FC24D-CDF2-4F2F-A39B-D195538731CE}" destId="{3CAFE917-2ACE-43E5-BA0C-F35C6275B340}" srcOrd="2" destOrd="0" presId="urn:microsoft.com/office/officeart/2005/8/layout/default"/>
    <dgm:cxn modelId="{B837D841-CD0D-483F-B18D-A984C4543594}" type="presParOf" srcId="{794FC24D-CDF2-4F2F-A39B-D195538731CE}" destId="{6FADCA6A-40C5-4D06-B35D-357409724A51}" srcOrd="3" destOrd="0" presId="urn:microsoft.com/office/officeart/2005/8/layout/default"/>
    <dgm:cxn modelId="{DD9EDE11-1177-4583-9C64-77228DE0A548}" type="presParOf" srcId="{794FC24D-CDF2-4F2F-A39B-D195538731CE}" destId="{22622F53-4643-4CF4-BE60-9FC2D723559F}" srcOrd="4" destOrd="0" presId="urn:microsoft.com/office/officeart/2005/8/layout/default"/>
    <dgm:cxn modelId="{6F133A39-0E7D-4237-96E9-A68F8DA76B13}" type="presParOf" srcId="{794FC24D-CDF2-4F2F-A39B-D195538731CE}" destId="{1DEE6C31-2003-412A-916D-BBA7460CCAD1}" srcOrd="5" destOrd="0" presId="urn:microsoft.com/office/officeart/2005/8/layout/default"/>
    <dgm:cxn modelId="{FE2A6D05-B229-4F8F-960B-F6FB07AC4497}" type="presParOf" srcId="{794FC24D-CDF2-4F2F-A39B-D195538731CE}" destId="{AA9AD42B-1546-4A89-9264-898F6844DAB4}" srcOrd="6" destOrd="0" presId="urn:microsoft.com/office/officeart/2005/8/layout/default"/>
    <dgm:cxn modelId="{A9FF76C9-0C30-4F60-BFEA-E7DAA1CE74BA}" type="presParOf" srcId="{794FC24D-CDF2-4F2F-A39B-D195538731CE}" destId="{72196138-9417-4C44-A8FD-6E47E0BB1809}" srcOrd="7" destOrd="0" presId="urn:microsoft.com/office/officeart/2005/8/layout/default"/>
    <dgm:cxn modelId="{DF2A6DB7-3238-490C-97F6-B78C8F19385E}" type="presParOf" srcId="{794FC24D-CDF2-4F2F-A39B-D195538731CE}" destId="{D9FF86C4-0C5D-49C9-B293-4086FB00E38E}" srcOrd="8" destOrd="0" presId="urn:microsoft.com/office/officeart/2005/8/layout/default"/>
    <dgm:cxn modelId="{484EE4E8-C174-4EA7-9848-1F96B7C16E71}" type="presParOf" srcId="{794FC24D-CDF2-4F2F-A39B-D195538731CE}" destId="{D1207FD4-C335-4C09-B784-5F3076000D7D}" srcOrd="9" destOrd="0" presId="urn:microsoft.com/office/officeart/2005/8/layout/default"/>
    <dgm:cxn modelId="{AE574CE7-196C-4751-B2C7-9996A6D5125E}" type="presParOf" srcId="{794FC24D-CDF2-4F2F-A39B-D195538731CE}" destId="{A8D412BD-3935-447E-AADD-DD23E798E15E}" srcOrd="10" destOrd="0" presId="urn:microsoft.com/office/officeart/2005/8/layout/default"/>
    <dgm:cxn modelId="{8692A2DA-8E11-4DE7-9E22-856B758916EC}" type="presParOf" srcId="{794FC24D-CDF2-4F2F-A39B-D195538731CE}" destId="{5556C2BB-13FC-4A0B-AD9B-D73F8FD86476}" srcOrd="11" destOrd="0" presId="urn:microsoft.com/office/officeart/2005/8/layout/default"/>
    <dgm:cxn modelId="{27959DDC-D59D-4D5D-92DA-AA1960BE0D12}" type="presParOf" srcId="{794FC24D-CDF2-4F2F-A39B-D195538731CE}" destId="{9DB5CD70-BFFE-4001-AE9F-9B1CCFC37717}" srcOrd="12" destOrd="0" presId="urn:microsoft.com/office/officeart/2005/8/layout/default"/>
    <dgm:cxn modelId="{953F4606-6D3A-44EA-84A8-33B4317FF81A}" type="presParOf" srcId="{794FC24D-CDF2-4F2F-A39B-D195538731CE}" destId="{28CFFABC-A8A7-4C1F-955B-51D528CC1A2B}" srcOrd="13" destOrd="0" presId="urn:microsoft.com/office/officeart/2005/8/layout/default"/>
    <dgm:cxn modelId="{DE692C20-6F7C-40C1-B890-6E6A637B36A1}" type="presParOf" srcId="{794FC24D-CDF2-4F2F-A39B-D195538731CE}" destId="{8F076CFA-79F6-4403-A1A6-C473B5EBB858}" srcOrd="14" destOrd="0" presId="urn:microsoft.com/office/officeart/2005/8/layout/default"/>
    <dgm:cxn modelId="{88A32830-95D7-439F-8BA9-A24A5BC99E71}" type="presParOf" srcId="{794FC24D-CDF2-4F2F-A39B-D195538731CE}" destId="{A9B6A7E8-AED3-4EF8-8D3E-CC075B217657}" srcOrd="15" destOrd="0" presId="urn:microsoft.com/office/officeart/2005/8/layout/default"/>
    <dgm:cxn modelId="{5783587C-927B-43A3-8E87-5EE088F1A00D}" type="presParOf" srcId="{794FC24D-CDF2-4F2F-A39B-D195538731CE}" destId="{8A8B6826-A909-4CD6-84C2-BA2BA8EF78A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DC70F-CC8B-4550-B1B9-B0A694F197D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78CE4433-16BD-4BCD-A2BF-A2103889AA68}">
      <dgm:prSet/>
      <dgm:spPr>
        <a:noFill/>
        <a:ln>
          <a:noFill/>
        </a:ln>
      </dgm:spPr>
      <dgm:t>
        <a:bodyPr/>
        <a:lstStyle/>
        <a:p>
          <a:r>
            <a:rPr lang="en-US" b="1" dirty="0">
              <a:solidFill>
                <a:schemeClr val="bg1">
                  <a:lumMod val="85000"/>
                </a:schemeClr>
              </a:solidFill>
            </a:rPr>
            <a:t>Cashier</a:t>
          </a:r>
        </a:p>
      </dgm:t>
    </dgm:pt>
    <dgm:pt modelId="{ACD06AFA-2B53-4395-A2CE-E70658529D8C}" type="parTrans" cxnId="{8DA5062F-A502-4F98-B583-0B6B8FA1D952}">
      <dgm:prSet/>
      <dgm:spPr/>
      <dgm:t>
        <a:bodyPr/>
        <a:lstStyle/>
        <a:p>
          <a:endParaRPr lang="en-US"/>
        </a:p>
      </dgm:t>
    </dgm:pt>
    <dgm:pt modelId="{7775B585-D636-4EBD-96B2-872D5011E82D}" type="sibTrans" cxnId="{8DA5062F-A502-4F98-B583-0B6B8FA1D952}">
      <dgm:prSet/>
      <dgm:spPr/>
      <dgm:t>
        <a:bodyPr/>
        <a:lstStyle/>
        <a:p>
          <a:endParaRPr lang="en-US"/>
        </a:p>
      </dgm:t>
    </dgm:pt>
    <dgm:pt modelId="{5B958776-8A73-4286-9750-DFE7F1FE0BDF}">
      <dgm:prSet/>
      <dgm:spPr>
        <a:noFill/>
        <a:ln>
          <a:noFill/>
        </a:ln>
      </dgm:spPr>
      <dgm:t>
        <a:bodyPr/>
        <a:lstStyle/>
        <a:p>
          <a:r>
            <a:rPr lang="en-US" b="1" dirty="0">
              <a:solidFill>
                <a:schemeClr val="bg1">
                  <a:lumMod val="85000"/>
                </a:schemeClr>
              </a:solidFill>
            </a:rPr>
            <a:t>Food counter attendants</a:t>
          </a:r>
        </a:p>
      </dgm:t>
    </dgm:pt>
    <dgm:pt modelId="{3FDF920A-51EE-4132-B0B4-46E8915775FA}" type="parTrans" cxnId="{09063FF0-729E-4180-B86E-744523CA0322}">
      <dgm:prSet/>
      <dgm:spPr/>
      <dgm:t>
        <a:bodyPr/>
        <a:lstStyle/>
        <a:p>
          <a:endParaRPr lang="en-US"/>
        </a:p>
      </dgm:t>
    </dgm:pt>
    <dgm:pt modelId="{0AB00A90-A0D5-4E36-BC6D-32C00BA53467}" type="sibTrans" cxnId="{09063FF0-729E-4180-B86E-744523CA0322}">
      <dgm:prSet/>
      <dgm:spPr/>
      <dgm:t>
        <a:bodyPr/>
        <a:lstStyle/>
        <a:p>
          <a:endParaRPr lang="en-US"/>
        </a:p>
      </dgm:t>
    </dgm:pt>
    <dgm:pt modelId="{1B10BE2B-B08E-4BA2-9567-13B0CB7DB767}">
      <dgm:prSet/>
      <dgm:spPr>
        <a:noFill/>
        <a:ln>
          <a:noFill/>
        </a:ln>
      </dgm:spPr>
      <dgm:t>
        <a:bodyPr/>
        <a:lstStyle/>
        <a:p>
          <a:r>
            <a:rPr lang="en-US" b="1" dirty="0">
              <a:solidFill>
                <a:schemeClr val="bg1">
                  <a:lumMod val="85000"/>
                </a:schemeClr>
              </a:solidFill>
            </a:rPr>
            <a:t>Retail salesperson</a:t>
          </a:r>
        </a:p>
      </dgm:t>
    </dgm:pt>
    <dgm:pt modelId="{CAE79C44-DA66-4CE8-BD9D-9E28F13E4A55}" type="parTrans" cxnId="{46D60EC9-629B-456F-8F40-AF1D91AF2A17}">
      <dgm:prSet/>
      <dgm:spPr/>
      <dgm:t>
        <a:bodyPr/>
        <a:lstStyle/>
        <a:p>
          <a:endParaRPr lang="en-US"/>
        </a:p>
      </dgm:t>
    </dgm:pt>
    <dgm:pt modelId="{D8870127-52AC-41D1-BFBB-930B55F06E90}" type="sibTrans" cxnId="{46D60EC9-629B-456F-8F40-AF1D91AF2A17}">
      <dgm:prSet/>
      <dgm:spPr/>
      <dgm:t>
        <a:bodyPr/>
        <a:lstStyle/>
        <a:p>
          <a:endParaRPr lang="en-US"/>
        </a:p>
      </dgm:t>
    </dgm:pt>
    <dgm:pt modelId="{F54B7B74-0E9C-4826-86AB-52856E13A001}">
      <dgm:prSet/>
      <dgm:spPr>
        <a:noFill/>
        <a:ln>
          <a:noFill/>
        </a:ln>
      </dgm:spPr>
      <dgm:t>
        <a:bodyPr/>
        <a:lstStyle/>
        <a:p>
          <a:r>
            <a:rPr lang="en-US" b="1" dirty="0">
              <a:solidFill>
                <a:schemeClr val="bg1">
                  <a:lumMod val="85000"/>
                </a:schemeClr>
              </a:solidFill>
            </a:rPr>
            <a:t>General farm worker</a:t>
          </a:r>
        </a:p>
      </dgm:t>
    </dgm:pt>
    <dgm:pt modelId="{147069F9-BEDA-4C55-863F-DCDBDFBEE214}" type="parTrans" cxnId="{CB091350-1F18-4626-B39E-533F41D81FF2}">
      <dgm:prSet/>
      <dgm:spPr/>
      <dgm:t>
        <a:bodyPr/>
        <a:lstStyle/>
        <a:p>
          <a:endParaRPr lang="en-US"/>
        </a:p>
      </dgm:t>
    </dgm:pt>
    <dgm:pt modelId="{63812B00-966A-4105-8717-F779612A022C}" type="sibTrans" cxnId="{CB091350-1F18-4626-B39E-533F41D81FF2}">
      <dgm:prSet/>
      <dgm:spPr/>
      <dgm:t>
        <a:bodyPr/>
        <a:lstStyle/>
        <a:p>
          <a:endParaRPr lang="en-US"/>
        </a:p>
      </dgm:t>
    </dgm:pt>
    <dgm:pt modelId="{E644272A-3BE1-45CD-B9D5-443A31BB4638}">
      <dgm:prSet/>
      <dgm:spPr>
        <a:noFill/>
        <a:ln>
          <a:noFill/>
        </a:ln>
      </dgm:spPr>
      <dgm:t>
        <a:bodyPr/>
        <a:lstStyle/>
        <a:p>
          <a:r>
            <a:rPr lang="en-US" b="1" dirty="0">
              <a:solidFill>
                <a:schemeClr val="bg1">
                  <a:lumMod val="85000"/>
                </a:schemeClr>
              </a:solidFill>
            </a:rPr>
            <a:t>Construction </a:t>
          </a:r>
          <a:r>
            <a:rPr lang="en-US" b="1" dirty="0" err="1">
              <a:solidFill>
                <a:schemeClr val="bg1">
                  <a:lumMod val="85000"/>
                </a:schemeClr>
              </a:solidFill>
            </a:rPr>
            <a:t>labourers</a:t>
          </a:r>
          <a:endParaRPr lang="en-US" b="1" dirty="0">
            <a:solidFill>
              <a:schemeClr val="bg1">
                <a:lumMod val="85000"/>
              </a:schemeClr>
            </a:solidFill>
          </a:endParaRPr>
        </a:p>
      </dgm:t>
    </dgm:pt>
    <dgm:pt modelId="{E2ACE02D-A582-4A88-B8DD-2E3A3538280C}" type="parTrans" cxnId="{A3871DDF-8B19-4D2F-BA72-7DBEEEE0DF60}">
      <dgm:prSet/>
      <dgm:spPr/>
      <dgm:t>
        <a:bodyPr/>
        <a:lstStyle/>
        <a:p>
          <a:endParaRPr lang="en-US"/>
        </a:p>
      </dgm:t>
    </dgm:pt>
    <dgm:pt modelId="{3EF3BA33-851F-4311-B28B-001119915D09}" type="sibTrans" cxnId="{A3871DDF-8B19-4D2F-BA72-7DBEEEE0DF60}">
      <dgm:prSet/>
      <dgm:spPr/>
      <dgm:t>
        <a:bodyPr/>
        <a:lstStyle/>
        <a:p>
          <a:endParaRPr lang="en-US"/>
        </a:p>
      </dgm:t>
    </dgm:pt>
    <dgm:pt modelId="{905B0D97-8308-416F-85FF-CA6FC7E2C45F}">
      <dgm:prSet/>
      <dgm:spPr>
        <a:noFill/>
        <a:ln>
          <a:noFill/>
        </a:ln>
      </dgm:spPr>
      <dgm:t>
        <a:bodyPr/>
        <a:lstStyle/>
        <a:p>
          <a:r>
            <a:rPr lang="en-US" b="1" dirty="0">
              <a:solidFill>
                <a:schemeClr val="bg1">
                  <a:lumMod val="85000"/>
                </a:schemeClr>
              </a:solidFill>
            </a:rPr>
            <a:t>Truck drivers</a:t>
          </a:r>
        </a:p>
      </dgm:t>
    </dgm:pt>
    <dgm:pt modelId="{F4391F23-A0F2-4061-A0F5-B4D0C83EC30D}" type="parTrans" cxnId="{8A33C4F7-0A03-40E7-A598-BAB70622B84A}">
      <dgm:prSet/>
      <dgm:spPr/>
      <dgm:t>
        <a:bodyPr/>
        <a:lstStyle/>
        <a:p>
          <a:endParaRPr lang="en-US"/>
        </a:p>
      </dgm:t>
    </dgm:pt>
    <dgm:pt modelId="{8E4DCAE7-6274-41D9-86E2-FC15DE7A1E2B}" type="sibTrans" cxnId="{8A33C4F7-0A03-40E7-A598-BAB70622B84A}">
      <dgm:prSet/>
      <dgm:spPr/>
      <dgm:t>
        <a:bodyPr/>
        <a:lstStyle/>
        <a:p>
          <a:endParaRPr lang="en-US"/>
        </a:p>
      </dgm:t>
    </dgm:pt>
    <dgm:pt modelId="{CA2C72F6-8A97-49C2-B3BA-0D0E47DE0F5E}">
      <dgm:prSet/>
      <dgm:spPr>
        <a:noFill/>
        <a:ln>
          <a:noFill/>
        </a:ln>
      </dgm:spPr>
      <dgm:t>
        <a:bodyPr/>
        <a:lstStyle/>
        <a:p>
          <a:r>
            <a:rPr lang="en-US" b="1" dirty="0">
              <a:solidFill>
                <a:schemeClr val="bg1">
                  <a:lumMod val="85000"/>
                </a:schemeClr>
              </a:solidFill>
            </a:rPr>
            <a:t>Nurse aids &amp; health care attendants</a:t>
          </a:r>
        </a:p>
      </dgm:t>
    </dgm:pt>
    <dgm:pt modelId="{38600075-2CE6-4439-950D-0286303B939F}" type="parTrans" cxnId="{25C1BB3A-6C1C-43A0-984F-0DE03678742B}">
      <dgm:prSet/>
      <dgm:spPr/>
      <dgm:t>
        <a:bodyPr/>
        <a:lstStyle/>
        <a:p>
          <a:endParaRPr lang="en-US"/>
        </a:p>
      </dgm:t>
    </dgm:pt>
    <dgm:pt modelId="{93344B8F-4AC4-4F7D-9360-45BE9811C88B}" type="sibTrans" cxnId="{25C1BB3A-6C1C-43A0-984F-0DE03678742B}">
      <dgm:prSet/>
      <dgm:spPr/>
      <dgm:t>
        <a:bodyPr/>
        <a:lstStyle/>
        <a:p>
          <a:endParaRPr lang="en-US"/>
        </a:p>
      </dgm:t>
    </dgm:pt>
    <dgm:pt modelId="{BB464E63-17F8-4FB2-A510-4840E7EFF4E4}">
      <dgm:prSet custT="1"/>
      <dgm:spPr>
        <a:noFill/>
        <a:ln>
          <a:noFill/>
        </a:ln>
      </dgm:spPr>
      <dgm:t>
        <a:bodyPr/>
        <a:lstStyle/>
        <a:p>
          <a:r>
            <a:rPr lang="en-US" sz="2900" b="1" dirty="0">
              <a:solidFill>
                <a:srgbClr val="0C3C69"/>
              </a:solidFill>
            </a:rPr>
            <a:t>Registered nurses </a:t>
          </a:r>
          <a:r>
            <a:rPr lang="en-US" sz="2000" b="1" dirty="0">
              <a:solidFill>
                <a:srgbClr val="0C3C69"/>
              </a:solidFill>
            </a:rPr>
            <a:t>($34/</a:t>
          </a:r>
          <a:r>
            <a:rPr lang="en-US" sz="2000" b="1" dirty="0" err="1">
              <a:solidFill>
                <a:srgbClr val="0C3C69"/>
              </a:solidFill>
            </a:rPr>
            <a:t>hr</a:t>
          </a:r>
          <a:r>
            <a:rPr lang="en-US" sz="2000" b="1" dirty="0">
              <a:solidFill>
                <a:srgbClr val="0C3C69"/>
              </a:solidFill>
            </a:rPr>
            <a:t>)</a:t>
          </a:r>
        </a:p>
      </dgm:t>
    </dgm:pt>
    <dgm:pt modelId="{80574596-64A4-4AB9-8EF3-EDE34947CC55}" type="parTrans" cxnId="{4D152884-3665-4E0E-A009-76ABD52983D4}">
      <dgm:prSet/>
      <dgm:spPr/>
      <dgm:t>
        <a:bodyPr/>
        <a:lstStyle/>
        <a:p>
          <a:endParaRPr lang="en-US"/>
        </a:p>
      </dgm:t>
    </dgm:pt>
    <dgm:pt modelId="{0DD693BA-211A-466A-86E8-5716DDCAA4D0}" type="sibTrans" cxnId="{4D152884-3665-4E0E-A009-76ABD52983D4}">
      <dgm:prSet/>
      <dgm:spPr/>
      <dgm:t>
        <a:bodyPr/>
        <a:lstStyle/>
        <a:p>
          <a:endParaRPr lang="en-US"/>
        </a:p>
      </dgm:t>
    </dgm:pt>
    <dgm:pt modelId="{331421B9-5604-474A-8E62-BE0886BDAA08}">
      <dgm:prSet custT="1"/>
      <dgm:spPr>
        <a:noFill/>
        <a:ln>
          <a:noFill/>
        </a:ln>
      </dgm:spPr>
      <dgm:t>
        <a:bodyPr/>
        <a:lstStyle/>
        <a:p>
          <a:r>
            <a:rPr lang="en-US" sz="2900" b="1" dirty="0">
              <a:solidFill>
                <a:srgbClr val="0C3C69"/>
              </a:solidFill>
            </a:rPr>
            <a:t>Teachers </a:t>
          </a:r>
          <a:r>
            <a:rPr lang="en-US" sz="2000" b="1" dirty="0">
              <a:solidFill>
                <a:srgbClr val="0C3C69"/>
              </a:solidFill>
            </a:rPr>
            <a:t>($40/</a:t>
          </a:r>
          <a:r>
            <a:rPr lang="en-US" sz="2000" b="1" dirty="0" err="1">
              <a:solidFill>
                <a:srgbClr val="0C3C69"/>
              </a:solidFill>
            </a:rPr>
            <a:t>hr</a:t>
          </a:r>
          <a:r>
            <a:rPr lang="en-US" sz="2000" b="1" dirty="0">
              <a:solidFill>
                <a:srgbClr val="0C3C69"/>
              </a:solidFill>
            </a:rPr>
            <a:t>)</a:t>
          </a:r>
        </a:p>
      </dgm:t>
    </dgm:pt>
    <dgm:pt modelId="{CFBA5C13-1FFB-40A4-9920-F39BE714DC94}" type="parTrans" cxnId="{84A83D16-DF33-4C4C-8C83-F8BA09193741}">
      <dgm:prSet/>
      <dgm:spPr/>
      <dgm:t>
        <a:bodyPr/>
        <a:lstStyle/>
        <a:p>
          <a:endParaRPr lang="en-US"/>
        </a:p>
      </dgm:t>
    </dgm:pt>
    <dgm:pt modelId="{C40A3F5E-F242-4001-A0E2-FEA1365AEFAE}" type="sibTrans" cxnId="{84A83D16-DF33-4C4C-8C83-F8BA09193741}">
      <dgm:prSet/>
      <dgm:spPr/>
      <dgm:t>
        <a:bodyPr/>
        <a:lstStyle/>
        <a:p>
          <a:endParaRPr lang="en-US"/>
        </a:p>
      </dgm:t>
    </dgm:pt>
    <dgm:pt modelId="{794FC24D-CDF2-4F2F-A39B-D195538731CE}" type="pres">
      <dgm:prSet presAssocID="{12CDC70F-CC8B-4550-B1B9-B0A694F197DC}" presName="diagram" presStyleCnt="0">
        <dgm:presLayoutVars>
          <dgm:dir/>
          <dgm:resizeHandles val="exact"/>
        </dgm:presLayoutVars>
      </dgm:prSet>
      <dgm:spPr/>
    </dgm:pt>
    <dgm:pt modelId="{7BAC35F8-F516-4971-83E2-AF20E39096C5}" type="pres">
      <dgm:prSet presAssocID="{78CE4433-16BD-4BCD-A2BF-A2103889AA68}" presName="node" presStyleLbl="node1" presStyleIdx="0" presStyleCnt="9">
        <dgm:presLayoutVars>
          <dgm:bulletEnabled val="1"/>
        </dgm:presLayoutVars>
      </dgm:prSet>
      <dgm:spPr/>
    </dgm:pt>
    <dgm:pt modelId="{7794A4AF-6DC3-40AF-8B9F-E2934DA968DA}" type="pres">
      <dgm:prSet presAssocID="{7775B585-D636-4EBD-96B2-872D5011E82D}" presName="sibTrans" presStyleCnt="0"/>
      <dgm:spPr/>
    </dgm:pt>
    <dgm:pt modelId="{3CAFE917-2ACE-43E5-BA0C-F35C6275B340}" type="pres">
      <dgm:prSet presAssocID="{5B958776-8A73-4286-9750-DFE7F1FE0BDF}" presName="node" presStyleLbl="node1" presStyleIdx="1" presStyleCnt="9" custLinFactNeighborX="360" custLinFactNeighborY="520">
        <dgm:presLayoutVars>
          <dgm:bulletEnabled val="1"/>
        </dgm:presLayoutVars>
      </dgm:prSet>
      <dgm:spPr/>
    </dgm:pt>
    <dgm:pt modelId="{6FADCA6A-40C5-4D06-B35D-357409724A51}" type="pres">
      <dgm:prSet presAssocID="{0AB00A90-A0D5-4E36-BC6D-32C00BA53467}" presName="sibTrans" presStyleCnt="0"/>
      <dgm:spPr/>
    </dgm:pt>
    <dgm:pt modelId="{22622F53-4643-4CF4-BE60-9FC2D723559F}" type="pres">
      <dgm:prSet presAssocID="{1B10BE2B-B08E-4BA2-9567-13B0CB7DB767}" presName="node" presStyleLbl="node1" presStyleIdx="2" presStyleCnt="9" custLinFactNeighborX="360" custLinFactNeighborY="520">
        <dgm:presLayoutVars>
          <dgm:bulletEnabled val="1"/>
        </dgm:presLayoutVars>
      </dgm:prSet>
      <dgm:spPr/>
    </dgm:pt>
    <dgm:pt modelId="{1DEE6C31-2003-412A-916D-BBA7460CCAD1}" type="pres">
      <dgm:prSet presAssocID="{D8870127-52AC-41D1-BFBB-930B55F06E90}" presName="sibTrans" presStyleCnt="0"/>
      <dgm:spPr/>
    </dgm:pt>
    <dgm:pt modelId="{AA9AD42B-1546-4A89-9264-898F6844DAB4}" type="pres">
      <dgm:prSet presAssocID="{F54B7B74-0E9C-4826-86AB-52856E13A001}" presName="node" presStyleLbl="node1" presStyleIdx="3" presStyleCnt="9" custLinFactNeighborX="360" custLinFactNeighborY="41">
        <dgm:presLayoutVars>
          <dgm:bulletEnabled val="1"/>
        </dgm:presLayoutVars>
      </dgm:prSet>
      <dgm:spPr/>
    </dgm:pt>
    <dgm:pt modelId="{72196138-9417-4C44-A8FD-6E47E0BB1809}" type="pres">
      <dgm:prSet presAssocID="{63812B00-966A-4105-8717-F779612A022C}" presName="sibTrans" presStyleCnt="0"/>
      <dgm:spPr/>
    </dgm:pt>
    <dgm:pt modelId="{D9FF86C4-0C5D-49C9-B293-4086FB00E38E}" type="pres">
      <dgm:prSet presAssocID="{E644272A-3BE1-45CD-B9D5-443A31BB4638}" presName="node" presStyleLbl="node1" presStyleIdx="4" presStyleCnt="9" custLinFactNeighborX="360" custLinFactNeighborY="41">
        <dgm:presLayoutVars>
          <dgm:bulletEnabled val="1"/>
        </dgm:presLayoutVars>
      </dgm:prSet>
      <dgm:spPr/>
    </dgm:pt>
    <dgm:pt modelId="{D1207FD4-C335-4C09-B784-5F3076000D7D}" type="pres">
      <dgm:prSet presAssocID="{3EF3BA33-851F-4311-B28B-001119915D09}" presName="sibTrans" presStyleCnt="0"/>
      <dgm:spPr/>
    </dgm:pt>
    <dgm:pt modelId="{A8D412BD-3935-447E-AADD-DD23E798E15E}" type="pres">
      <dgm:prSet presAssocID="{905B0D97-8308-416F-85FF-CA6FC7E2C45F}" presName="node" presStyleLbl="node1" presStyleIdx="5" presStyleCnt="9" custLinFactNeighborX="360" custLinFactNeighborY="41">
        <dgm:presLayoutVars>
          <dgm:bulletEnabled val="1"/>
        </dgm:presLayoutVars>
      </dgm:prSet>
      <dgm:spPr/>
    </dgm:pt>
    <dgm:pt modelId="{5556C2BB-13FC-4A0B-AD9B-D73F8FD86476}" type="pres">
      <dgm:prSet presAssocID="{8E4DCAE7-6274-41D9-86E2-FC15DE7A1E2B}" presName="sibTrans" presStyleCnt="0"/>
      <dgm:spPr/>
    </dgm:pt>
    <dgm:pt modelId="{9DB5CD70-BFFE-4001-AE9F-9B1CCFC37717}" type="pres">
      <dgm:prSet presAssocID="{CA2C72F6-8A97-49C2-B3BA-0D0E47DE0F5E}" presName="node" presStyleLbl="node1" presStyleIdx="6" presStyleCnt="9" custLinFactNeighborX="360" custLinFactNeighborY="41">
        <dgm:presLayoutVars>
          <dgm:bulletEnabled val="1"/>
        </dgm:presLayoutVars>
      </dgm:prSet>
      <dgm:spPr/>
    </dgm:pt>
    <dgm:pt modelId="{28CFFABC-A8A7-4C1F-955B-51D528CC1A2B}" type="pres">
      <dgm:prSet presAssocID="{93344B8F-4AC4-4F7D-9360-45BE9811C88B}" presName="sibTrans" presStyleCnt="0"/>
      <dgm:spPr/>
    </dgm:pt>
    <dgm:pt modelId="{8F076CFA-79F6-4403-A1A6-C473B5EBB858}" type="pres">
      <dgm:prSet presAssocID="{BB464E63-17F8-4FB2-A510-4840E7EFF4E4}" presName="node" presStyleLbl="node1" presStyleIdx="7" presStyleCnt="9" custLinFactNeighborX="360" custLinFactNeighborY="41">
        <dgm:presLayoutVars>
          <dgm:bulletEnabled val="1"/>
        </dgm:presLayoutVars>
      </dgm:prSet>
      <dgm:spPr/>
    </dgm:pt>
    <dgm:pt modelId="{A9B6A7E8-AED3-4EF8-8D3E-CC075B217657}" type="pres">
      <dgm:prSet presAssocID="{0DD693BA-211A-466A-86E8-5716DDCAA4D0}" presName="sibTrans" presStyleCnt="0"/>
      <dgm:spPr/>
    </dgm:pt>
    <dgm:pt modelId="{8A8B6826-A909-4CD6-84C2-BA2BA8EF78A9}" type="pres">
      <dgm:prSet presAssocID="{331421B9-5604-474A-8E62-BE0886BDAA08}" presName="node" presStyleLbl="node1" presStyleIdx="8" presStyleCnt="9" custLinFactNeighborX="360" custLinFactNeighborY="41">
        <dgm:presLayoutVars>
          <dgm:bulletEnabled val="1"/>
        </dgm:presLayoutVars>
      </dgm:prSet>
      <dgm:spPr/>
    </dgm:pt>
  </dgm:ptLst>
  <dgm:cxnLst>
    <dgm:cxn modelId="{F4D16105-70F9-485D-B097-B7F49DC83DFA}" type="presOf" srcId="{78CE4433-16BD-4BCD-A2BF-A2103889AA68}" destId="{7BAC35F8-F516-4971-83E2-AF20E39096C5}" srcOrd="0" destOrd="0" presId="urn:microsoft.com/office/officeart/2005/8/layout/default"/>
    <dgm:cxn modelId="{D3B1E212-0D4B-4308-AB5E-FF27479F42A4}" type="presOf" srcId="{E644272A-3BE1-45CD-B9D5-443A31BB4638}" destId="{D9FF86C4-0C5D-49C9-B293-4086FB00E38E}" srcOrd="0" destOrd="0" presId="urn:microsoft.com/office/officeart/2005/8/layout/default"/>
    <dgm:cxn modelId="{84A83D16-DF33-4C4C-8C83-F8BA09193741}" srcId="{12CDC70F-CC8B-4550-B1B9-B0A694F197DC}" destId="{331421B9-5604-474A-8E62-BE0886BDAA08}" srcOrd="8" destOrd="0" parTransId="{CFBA5C13-1FFB-40A4-9920-F39BE714DC94}" sibTransId="{C40A3F5E-F242-4001-A0E2-FEA1365AEFAE}"/>
    <dgm:cxn modelId="{8DA5062F-A502-4F98-B583-0B6B8FA1D952}" srcId="{12CDC70F-CC8B-4550-B1B9-B0A694F197DC}" destId="{78CE4433-16BD-4BCD-A2BF-A2103889AA68}" srcOrd="0" destOrd="0" parTransId="{ACD06AFA-2B53-4395-A2CE-E70658529D8C}" sibTransId="{7775B585-D636-4EBD-96B2-872D5011E82D}"/>
    <dgm:cxn modelId="{25C1BB3A-6C1C-43A0-984F-0DE03678742B}" srcId="{12CDC70F-CC8B-4550-B1B9-B0A694F197DC}" destId="{CA2C72F6-8A97-49C2-B3BA-0D0E47DE0F5E}" srcOrd="6" destOrd="0" parTransId="{38600075-2CE6-4439-950D-0286303B939F}" sibTransId="{93344B8F-4AC4-4F7D-9360-45BE9811C88B}"/>
    <dgm:cxn modelId="{945DC943-9AF5-43EC-BAD5-A31726B95F31}" type="presOf" srcId="{5B958776-8A73-4286-9750-DFE7F1FE0BDF}" destId="{3CAFE917-2ACE-43E5-BA0C-F35C6275B340}" srcOrd="0" destOrd="0" presId="urn:microsoft.com/office/officeart/2005/8/layout/default"/>
    <dgm:cxn modelId="{F479D465-D369-4B00-A17E-1C5BB70353C1}" type="presOf" srcId="{BB464E63-17F8-4FB2-A510-4840E7EFF4E4}" destId="{8F076CFA-79F6-4403-A1A6-C473B5EBB858}" srcOrd="0" destOrd="0" presId="urn:microsoft.com/office/officeart/2005/8/layout/default"/>
    <dgm:cxn modelId="{89A8CD4C-F7FE-4E51-B58F-87A8F98FC8A7}" type="presOf" srcId="{12CDC70F-CC8B-4550-B1B9-B0A694F197DC}" destId="{794FC24D-CDF2-4F2F-A39B-D195538731CE}" srcOrd="0" destOrd="0" presId="urn:microsoft.com/office/officeart/2005/8/layout/default"/>
    <dgm:cxn modelId="{FED2D94F-445E-4F28-9A17-7D30C7EA5324}" type="presOf" srcId="{1B10BE2B-B08E-4BA2-9567-13B0CB7DB767}" destId="{22622F53-4643-4CF4-BE60-9FC2D723559F}" srcOrd="0" destOrd="0" presId="urn:microsoft.com/office/officeart/2005/8/layout/default"/>
    <dgm:cxn modelId="{CB091350-1F18-4626-B39E-533F41D81FF2}" srcId="{12CDC70F-CC8B-4550-B1B9-B0A694F197DC}" destId="{F54B7B74-0E9C-4826-86AB-52856E13A001}" srcOrd="3" destOrd="0" parTransId="{147069F9-BEDA-4C55-863F-DCDBDFBEE214}" sibTransId="{63812B00-966A-4105-8717-F779612A022C}"/>
    <dgm:cxn modelId="{4D152884-3665-4E0E-A009-76ABD52983D4}" srcId="{12CDC70F-CC8B-4550-B1B9-B0A694F197DC}" destId="{BB464E63-17F8-4FB2-A510-4840E7EFF4E4}" srcOrd="7" destOrd="0" parTransId="{80574596-64A4-4AB9-8EF3-EDE34947CC55}" sibTransId="{0DD693BA-211A-466A-86E8-5716DDCAA4D0}"/>
    <dgm:cxn modelId="{26A6A8B3-C15B-4A56-A30E-3E873C0AA7F9}" type="presOf" srcId="{905B0D97-8308-416F-85FF-CA6FC7E2C45F}" destId="{A8D412BD-3935-447E-AADD-DD23E798E15E}" srcOrd="0" destOrd="0" presId="urn:microsoft.com/office/officeart/2005/8/layout/default"/>
    <dgm:cxn modelId="{46D60EC9-629B-456F-8F40-AF1D91AF2A17}" srcId="{12CDC70F-CC8B-4550-B1B9-B0A694F197DC}" destId="{1B10BE2B-B08E-4BA2-9567-13B0CB7DB767}" srcOrd="2" destOrd="0" parTransId="{CAE79C44-DA66-4CE8-BD9D-9E28F13E4A55}" sibTransId="{D8870127-52AC-41D1-BFBB-930B55F06E90}"/>
    <dgm:cxn modelId="{1DCDA7D0-2869-4660-B0CE-D86F50C45DE4}" type="presOf" srcId="{CA2C72F6-8A97-49C2-B3BA-0D0E47DE0F5E}" destId="{9DB5CD70-BFFE-4001-AE9F-9B1CCFC37717}" srcOrd="0" destOrd="0" presId="urn:microsoft.com/office/officeart/2005/8/layout/default"/>
    <dgm:cxn modelId="{A3871DDF-8B19-4D2F-BA72-7DBEEEE0DF60}" srcId="{12CDC70F-CC8B-4550-B1B9-B0A694F197DC}" destId="{E644272A-3BE1-45CD-B9D5-443A31BB4638}" srcOrd="4" destOrd="0" parTransId="{E2ACE02D-A582-4A88-B8DD-2E3A3538280C}" sibTransId="{3EF3BA33-851F-4311-B28B-001119915D09}"/>
    <dgm:cxn modelId="{A0A73AF0-F935-4745-AC0F-2A533AA29427}" type="presOf" srcId="{F54B7B74-0E9C-4826-86AB-52856E13A001}" destId="{AA9AD42B-1546-4A89-9264-898F6844DAB4}" srcOrd="0" destOrd="0" presId="urn:microsoft.com/office/officeart/2005/8/layout/default"/>
    <dgm:cxn modelId="{09063FF0-729E-4180-B86E-744523CA0322}" srcId="{12CDC70F-CC8B-4550-B1B9-B0A694F197DC}" destId="{5B958776-8A73-4286-9750-DFE7F1FE0BDF}" srcOrd="1" destOrd="0" parTransId="{3FDF920A-51EE-4132-B0B4-46E8915775FA}" sibTransId="{0AB00A90-A0D5-4E36-BC6D-32C00BA53467}"/>
    <dgm:cxn modelId="{799754F5-C612-4872-A798-C98C9F6BDED4}" type="presOf" srcId="{331421B9-5604-474A-8E62-BE0886BDAA08}" destId="{8A8B6826-A909-4CD6-84C2-BA2BA8EF78A9}" srcOrd="0" destOrd="0" presId="urn:microsoft.com/office/officeart/2005/8/layout/default"/>
    <dgm:cxn modelId="{8A33C4F7-0A03-40E7-A598-BAB70622B84A}" srcId="{12CDC70F-CC8B-4550-B1B9-B0A694F197DC}" destId="{905B0D97-8308-416F-85FF-CA6FC7E2C45F}" srcOrd="5" destOrd="0" parTransId="{F4391F23-A0F2-4061-A0F5-B4D0C83EC30D}" sibTransId="{8E4DCAE7-6274-41D9-86E2-FC15DE7A1E2B}"/>
    <dgm:cxn modelId="{8406D209-59BB-43A0-8068-53BB2CC1F881}" type="presParOf" srcId="{794FC24D-CDF2-4F2F-A39B-D195538731CE}" destId="{7BAC35F8-F516-4971-83E2-AF20E39096C5}" srcOrd="0" destOrd="0" presId="urn:microsoft.com/office/officeart/2005/8/layout/default"/>
    <dgm:cxn modelId="{80BADBD6-990B-491C-9501-9CBD3A981AD6}" type="presParOf" srcId="{794FC24D-CDF2-4F2F-A39B-D195538731CE}" destId="{7794A4AF-6DC3-40AF-8B9F-E2934DA968DA}" srcOrd="1" destOrd="0" presId="urn:microsoft.com/office/officeart/2005/8/layout/default"/>
    <dgm:cxn modelId="{4E657406-4437-4518-BC35-671B2C9A13D2}" type="presParOf" srcId="{794FC24D-CDF2-4F2F-A39B-D195538731CE}" destId="{3CAFE917-2ACE-43E5-BA0C-F35C6275B340}" srcOrd="2" destOrd="0" presId="urn:microsoft.com/office/officeart/2005/8/layout/default"/>
    <dgm:cxn modelId="{F0B9BB98-43A4-4DF9-9FE4-0F77344DD36A}" type="presParOf" srcId="{794FC24D-CDF2-4F2F-A39B-D195538731CE}" destId="{6FADCA6A-40C5-4D06-B35D-357409724A51}" srcOrd="3" destOrd="0" presId="urn:microsoft.com/office/officeart/2005/8/layout/default"/>
    <dgm:cxn modelId="{4A81873F-03F3-4E4D-B987-2A645E230701}" type="presParOf" srcId="{794FC24D-CDF2-4F2F-A39B-D195538731CE}" destId="{22622F53-4643-4CF4-BE60-9FC2D723559F}" srcOrd="4" destOrd="0" presId="urn:microsoft.com/office/officeart/2005/8/layout/default"/>
    <dgm:cxn modelId="{6EBC6E7A-23A7-44CF-8DF5-D0335D220367}" type="presParOf" srcId="{794FC24D-CDF2-4F2F-A39B-D195538731CE}" destId="{1DEE6C31-2003-412A-916D-BBA7460CCAD1}" srcOrd="5" destOrd="0" presId="urn:microsoft.com/office/officeart/2005/8/layout/default"/>
    <dgm:cxn modelId="{3870A107-B653-46E3-AD32-88D907DDF3DA}" type="presParOf" srcId="{794FC24D-CDF2-4F2F-A39B-D195538731CE}" destId="{AA9AD42B-1546-4A89-9264-898F6844DAB4}" srcOrd="6" destOrd="0" presId="urn:microsoft.com/office/officeart/2005/8/layout/default"/>
    <dgm:cxn modelId="{2EA948CE-09FE-40C8-B13F-43F92E79C5DB}" type="presParOf" srcId="{794FC24D-CDF2-4F2F-A39B-D195538731CE}" destId="{72196138-9417-4C44-A8FD-6E47E0BB1809}" srcOrd="7" destOrd="0" presId="urn:microsoft.com/office/officeart/2005/8/layout/default"/>
    <dgm:cxn modelId="{C4B0FA17-C28F-4262-9811-60E4B21D6A7E}" type="presParOf" srcId="{794FC24D-CDF2-4F2F-A39B-D195538731CE}" destId="{D9FF86C4-0C5D-49C9-B293-4086FB00E38E}" srcOrd="8" destOrd="0" presId="urn:microsoft.com/office/officeart/2005/8/layout/default"/>
    <dgm:cxn modelId="{0DCA9B96-44FA-4141-96D8-D5AEB605363A}" type="presParOf" srcId="{794FC24D-CDF2-4F2F-A39B-D195538731CE}" destId="{D1207FD4-C335-4C09-B784-5F3076000D7D}" srcOrd="9" destOrd="0" presId="urn:microsoft.com/office/officeart/2005/8/layout/default"/>
    <dgm:cxn modelId="{2DF31EBA-112B-4EF7-8F9C-27CCFBFEAA31}" type="presParOf" srcId="{794FC24D-CDF2-4F2F-A39B-D195538731CE}" destId="{A8D412BD-3935-447E-AADD-DD23E798E15E}" srcOrd="10" destOrd="0" presId="urn:microsoft.com/office/officeart/2005/8/layout/default"/>
    <dgm:cxn modelId="{A976CCE2-F8F5-4CF9-A5C4-C5F06B16A809}" type="presParOf" srcId="{794FC24D-CDF2-4F2F-A39B-D195538731CE}" destId="{5556C2BB-13FC-4A0B-AD9B-D73F8FD86476}" srcOrd="11" destOrd="0" presId="urn:microsoft.com/office/officeart/2005/8/layout/default"/>
    <dgm:cxn modelId="{E3BAFA71-96B3-4991-AD4E-4D6747D0B935}" type="presParOf" srcId="{794FC24D-CDF2-4F2F-A39B-D195538731CE}" destId="{9DB5CD70-BFFE-4001-AE9F-9B1CCFC37717}" srcOrd="12" destOrd="0" presId="urn:microsoft.com/office/officeart/2005/8/layout/default"/>
    <dgm:cxn modelId="{FB625FFB-615E-40DA-8CA1-8777431FB555}" type="presParOf" srcId="{794FC24D-CDF2-4F2F-A39B-D195538731CE}" destId="{28CFFABC-A8A7-4C1F-955B-51D528CC1A2B}" srcOrd="13" destOrd="0" presId="urn:microsoft.com/office/officeart/2005/8/layout/default"/>
    <dgm:cxn modelId="{6E1489C7-BFE8-43D3-9D3E-ADE12752CD4F}" type="presParOf" srcId="{794FC24D-CDF2-4F2F-A39B-D195538731CE}" destId="{8F076CFA-79F6-4403-A1A6-C473B5EBB858}" srcOrd="14" destOrd="0" presId="urn:microsoft.com/office/officeart/2005/8/layout/default"/>
    <dgm:cxn modelId="{DA122212-A8B6-4F00-92FB-8B03C06C815C}" type="presParOf" srcId="{794FC24D-CDF2-4F2F-A39B-D195538731CE}" destId="{A9B6A7E8-AED3-4EF8-8D3E-CC075B217657}" srcOrd="15" destOrd="0" presId="urn:microsoft.com/office/officeart/2005/8/layout/default"/>
    <dgm:cxn modelId="{662F7343-8995-45F0-9E57-6300E9B87C65}" type="presParOf" srcId="{794FC24D-CDF2-4F2F-A39B-D195538731CE}" destId="{8A8B6826-A909-4CD6-84C2-BA2BA8EF78A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C35F8-F516-4971-83E2-AF20E39096C5}">
      <dsp:nvSpPr>
        <dsp:cNvPr id="0" name=""/>
        <dsp:cNvSpPr/>
      </dsp:nvSpPr>
      <dsp:spPr>
        <a:xfrm>
          <a:off x="414456" y="1860"/>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Cashier</a:t>
          </a:r>
        </a:p>
      </dsp:txBody>
      <dsp:txXfrm>
        <a:off x="414456" y="1860"/>
        <a:ext cx="2550839" cy="1530503"/>
      </dsp:txXfrm>
    </dsp:sp>
    <dsp:sp modelId="{3CAFE917-2ACE-43E5-BA0C-F35C6275B340}">
      <dsp:nvSpPr>
        <dsp:cNvPr id="0" name=""/>
        <dsp:cNvSpPr/>
      </dsp:nvSpPr>
      <dsp:spPr>
        <a:xfrm>
          <a:off x="3229563" y="9818"/>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Food counter attendants</a:t>
          </a:r>
        </a:p>
      </dsp:txBody>
      <dsp:txXfrm>
        <a:off x="3229563" y="9818"/>
        <a:ext cx="2550839" cy="1530503"/>
      </dsp:txXfrm>
    </dsp:sp>
    <dsp:sp modelId="{22622F53-4643-4CF4-BE60-9FC2D723559F}">
      <dsp:nvSpPr>
        <dsp:cNvPr id="0" name=""/>
        <dsp:cNvSpPr/>
      </dsp:nvSpPr>
      <dsp:spPr>
        <a:xfrm>
          <a:off x="6035486" y="9818"/>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Retail salesperson</a:t>
          </a:r>
        </a:p>
      </dsp:txBody>
      <dsp:txXfrm>
        <a:off x="6035486" y="9818"/>
        <a:ext cx="2550839" cy="1530503"/>
      </dsp:txXfrm>
    </dsp:sp>
    <dsp:sp modelId="{AA9AD42B-1546-4A89-9264-898F6844DAB4}">
      <dsp:nvSpPr>
        <dsp:cNvPr id="0" name=""/>
        <dsp:cNvSpPr/>
      </dsp:nvSpPr>
      <dsp:spPr>
        <a:xfrm>
          <a:off x="423639"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General farm worker</a:t>
          </a:r>
        </a:p>
      </dsp:txBody>
      <dsp:txXfrm>
        <a:off x="423639" y="1788075"/>
        <a:ext cx="2550839" cy="1530503"/>
      </dsp:txXfrm>
    </dsp:sp>
    <dsp:sp modelId="{D9FF86C4-0C5D-49C9-B293-4086FB00E38E}">
      <dsp:nvSpPr>
        <dsp:cNvPr id="0" name=""/>
        <dsp:cNvSpPr/>
      </dsp:nvSpPr>
      <dsp:spPr>
        <a:xfrm>
          <a:off x="3229563"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Construction </a:t>
          </a:r>
          <a:r>
            <a:rPr lang="en-US" sz="2900" b="1" kern="1200" dirty="0" err="1">
              <a:solidFill>
                <a:srgbClr val="0C3C69"/>
              </a:solidFill>
            </a:rPr>
            <a:t>labourers</a:t>
          </a:r>
          <a:endParaRPr lang="en-US" sz="2900" b="1" kern="1200" dirty="0">
            <a:solidFill>
              <a:srgbClr val="0C3C69"/>
            </a:solidFill>
          </a:endParaRPr>
        </a:p>
      </dsp:txBody>
      <dsp:txXfrm>
        <a:off x="3229563" y="1788075"/>
        <a:ext cx="2550839" cy="1530503"/>
      </dsp:txXfrm>
    </dsp:sp>
    <dsp:sp modelId="{A8D412BD-3935-447E-AADD-DD23E798E15E}">
      <dsp:nvSpPr>
        <dsp:cNvPr id="0" name=""/>
        <dsp:cNvSpPr/>
      </dsp:nvSpPr>
      <dsp:spPr>
        <a:xfrm>
          <a:off x="6035486"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Truck drivers</a:t>
          </a:r>
        </a:p>
      </dsp:txBody>
      <dsp:txXfrm>
        <a:off x="6035486" y="1788075"/>
        <a:ext cx="2550839" cy="1530503"/>
      </dsp:txXfrm>
    </dsp:sp>
    <dsp:sp modelId="{9DB5CD70-BFFE-4001-AE9F-9B1CCFC37717}">
      <dsp:nvSpPr>
        <dsp:cNvPr id="0" name=""/>
        <dsp:cNvSpPr/>
      </dsp:nvSpPr>
      <dsp:spPr>
        <a:xfrm>
          <a:off x="423639"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Nurse aids &amp; health care attendants</a:t>
          </a:r>
        </a:p>
      </dsp:txBody>
      <dsp:txXfrm>
        <a:off x="423639" y="3573663"/>
        <a:ext cx="2550839" cy="1530503"/>
      </dsp:txXfrm>
    </dsp:sp>
    <dsp:sp modelId="{8F076CFA-79F6-4403-A1A6-C473B5EBB858}">
      <dsp:nvSpPr>
        <dsp:cNvPr id="0" name=""/>
        <dsp:cNvSpPr/>
      </dsp:nvSpPr>
      <dsp:spPr>
        <a:xfrm>
          <a:off x="3229563"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Registered nurses</a:t>
          </a:r>
        </a:p>
      </dsp:txBody>
      <dsp:txXfrm>
        <a:off x="3229563" y="3573663"/>
        <a:ext cx="2550839" cy="1530503"/>
      </dsp:txXfrm>
    </dsp:sp>
    <dsp:sp modelId="{8A8B6826-A909-4CD6-84C2-BA2BA8EF78A9}">
      <dsp:nvSpPr>
        <dsp:cNvPr id="0" name=""/>
        <dsp:cNvSpPr/>
      </dsp:nvSpPr>
      <dsp:spPr>
        <a:xfrm>
          <a:off x="6035486"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Teachers</a:t>
          </a:r>
        </a:p>
      </dsp:txBody>
      <dsp:txXfrm>
        <a:off x="6035486" y="3573663"/>
        <a:ext cx="2550839" cy="1530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C35F8-F516-4971-83E2-AF20E39096C5}">
      <dsp:nvSpPr>
        <dsp:cNvPr id="0" name=""/>
        <dsp:cNvSpPr/>
      </dsp:nvSpPr>
      <dsp:spPr>
        <a:xfrm>
          <a:off x="414456" y="1860"/>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Cashier</a:t>
          </a:r>
        </a:p>
      </dsp:txBody>
      <dsp:txXfrm>
        <a:off x="414456" y="1860"/>
        <a:ext cx="2550839" cy="1530503"/>
      </dsp:txXfrm>
    </dsp:sp>
    <dsp:sp modelId="{3CAFE917-2ACE-43E5-BA0C-F35C6275B340}">
      <dsp:nvSpPr>
        <dsp:cNvPr id="0" name=""/>
        <dsp:cNvSpPr/>
      </dsp:nvSpPr>
      <dsp:spPr>
        <a:xfrm>
          <a:off x="3229563" y="9818"/>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Food counter attendants</a:t>
          </a:r>
        </a:p>
      </dsp:txBody>
      <dsp:txXfrm>
        <a:off x="3229563" y="9818"/>
        <a:ext cx="2550839" cy="1530503"/>
      </dsp:txXfrm>
    </dsp:sp>
    <dsp:sp modelId="{22622F53-4643-4CF4-BE60-9FC2D723559F}">
      <dsp:nvSpPr>
        <dsp:cNvPr id="0" name=""/>
        <dsp:cNvSpPr/>
      </dsp:nvSpPr>
      <dsp:spPr>
        <a:xfrm>
          <a:off x="6035486" y="9818"/>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Retail salesperson</a:t>
          </a:r>
        </a:p>
      </dsp:txBody>
      <dsp:txXfrm>
        <a:off x="6035486" y="9818"/>
        <a:ext cx="2550839" cy="1530503"/>
      </dsp:txXfrm>
    </dsp:sp>
    <dsp:sp modelId="{AA9AD42B-1546-4A89-9264-898F6844DAB4}">
      <dsp:nvSpPr>
        <dsp:cNvPr id="0" name=""/>
        <dsp:cNvSpPr/>
      </dsp:nvSpPr>
      <dsp:spPr>
        <a:xfrm>
          <a:off x="423639"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General farm worker</a:t>
          </a:r>
        </a:p>
      </dsp:txBody>
      <dsp:txXfrm>
        <a:off x="423639" y="1788075"/>
        <a:ext cx="2550839" cy="1530503"/>
      </dsp:txXfrm>
    </dsp:sp>
    <dsp:sp modelId="{D9FF86C4-0C5D-49C9-B293-4086FB00E38E}">
      <dsp:nvSpPr>
        <dsp:cNvPr id="0" name=""/>
        <dsp:cNvSpPr/>
      </dsp:nvSpPr>
      <dsp:spPr>
        <a:xfrm>
          <a:off x="3229563"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Construction </a:t>
          </a:r>
          <a:r>
            <a:rPr lang="en-US" sz="2900" b="1" kern="1200" dirty="0" err="1">
              <a:solidFill>
                <a:schemeClr val="bg1">
                  <a:lumMod val="85000"/>
                </a:schemeClr>
              </a:solidFill>
            </a:rPr>
            <a:t>labourers</a:t>
          </a:r>
          <a:endParaRPr lang="en-US" sz="2900" b="1" kern="1200" dirty="0">
            <a:solidFill>
              <a:schemeClr val="bg1">
                <a:lumMod val="85000"/>
              </a:schemeClr>
            </a:solidFill>
          </a:endParaRPr>
        </a:p>
      </dsp:txBody>
      <dsp:txXfrm>
        <a:off x="3229563" y="1788075"/>
        <a:ext cx="2550839" cy="1530503"/>
      </dsp:txXfrm>
    </dsp:sp>
    <dsp:sp modelId="{A8D412BD-3935-447E-AADD-DD23E798E15E}">
      <dsp:nvSpPr>
        <dsp:cNvPr id="0" name=""/>
        <dsp:cNvSpPr/>
      </dsp:nvSpPr>
      <dsp:spPr>
        <a:xfrm>
          <a:off x="6035486" y="1788075"/>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Truck drivers</a:t>
          </a:r>
        </a:p>
      </dsp:txBody>
      <dsp:txXfrm>
        <a:off x="6035486" y="1788075"/>
        <a:ext cx="2550839" cy="1530503"/>
      </dsp:txXfrm>
    </dsp:sp>
    <dsp:sp modelId="{9DB5CD70-BFFE-4001-AE9F-9B1CCFC37717}">
      <dsp:nvSpPr>
        <dsp:cNvPr id="0" name=""/>
        <dsp:cNvSpPr/>
      </dsp:nvSpPr>
      <dsp:spPr>
        <a:xfrm>
          <a:off x="423639"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85000"/>
                </a:schemeClr>
              </a:solidFill>
            </a:rPr>
            <a:t>Nurse aids &amp; health care attendants</a:t>
          </a:r>
        </a:p>
      </dsp:txBody>
      <dsp:txXfrm>
        <a:off x="423639" y="3573663"/>
        <a:ext cx="2550839" cy="1530503"/>
      </dsp:txXfrm>
    </dsp:sp>
    <dsp:sp modelId="{8F076CFA-79F6-4403-A1A6-C473B5EBB858}">
      <dsp:nvSpPr>
        <dsp:cNvPr id="0" name=""/>
        <dsp:cNvSpPr/>
      </dsp:nvSpPr>
      <dsp:spPr>
        <a:xfrm>
          <a:off x="3229563"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Registered nurses </a:t>
          </a:r>
          <a:r>
            <a:rPr lang="en-US" sz="2000" b="1" kern="1200" dirty="0">
              <a:solidFill>
                <a:srgbClr val="0C3C69"/>
              </a:solidFill>
            </a:rPr>
            <a:t>($34/</a:t>
          </a:r>
          <a:r>
            <a:rPr lang="en-US" sz="2000" b="1" kern="1200" dirty="0" err="1">
              <a:solidFill>
                <a:srgbClr val="0C3C69"/>
              </a:solidFill>
            </a:rPr>
            <a:t>hr</a:t>
          </a:r>
          <a:r>
            <a:rPr lang="en-US" sz="2000" b="1" kern="1200" dirty="0">
              <a:solidFill>
                <a:srgbClr val="0C3C69"/>
              </a:solidFill>
            </a:rPr>
            <a:t>)</a:t>
          </a:r>
        </a:p>
      </dsp:txBody>
      <dsp:txXfrm>
        <a:off x="3229563" y="3573663"/>
        <a:ext cx="2550839" cy="1530503"/>
      </dsp:txXfrm>
    </dsp:sp>
    <dsp:sp modelId="{8A8B6826-A909-4CD6-84C2-BA2BA8EF78A9}">
      <dsp:nvSpPr>
        <dsp:cNvPr id="0" name=""/>
        <dsp:cNvSpPr/>
      </dsp:nvSpPr>
      <dsp:spPr>
        <a:xfrm>
          <a:off x="6035486" y="3573663"/>
          <a:ext cx="2550839" cy="153050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0C3C69"/>
              </a:solidFill>
            </a:rPr>
            <a:t>Teachers </a:t>
          </a:r>
          <a:r>
            <a:rPr lang="en-US" sz="2000" b="1" kern="1200" dirty="0">
              <a:solidFill>
                <a:srgbClr val="0C3C69"/>
              </a:solidFill>
            </a:rPr>
            <a:t>($40/</a:t>
          </a:r>
          <a:r>
            <a:rPr lang="en-US" sz="2000" b="1" kern="1200" dirty="0" err="1">
              <a:solidFill>
                <a:srgbClr val="0C3C69"/>
              </a:solidFill>
            </a:rPr>
            <a:t>hr</a:t>
          </a:r>
          <a:r>
            <a:rPr lang="en-US" sz="2000" b="1" kern="1200" dirty="0">
              <a:solidFill>
                <a:srgbClr val="0C3C69"/>
              </a:solidFill>
            </a:rPr>
            <a:t>)</a:t>
          </a:r>
        </a:p>
      </dsp:txBody>
      <dsp:txXfrm>
        <a:off x="6035486" y="3573663"/>
        <a:ext cx="2550839" cy="1530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charset="0"/>
                <a:ea typeface="Geneva" charset="0"/>
              </a:defRPr>
            </a:lvl1pPr>
          </a:lstStyle>
          <a:p>
            <a:pPr>
              <a:defRPr/>
            </a:pPr>
            <a:endParaRPr lang="en-US"/>
          </a:p>
        </p:txBody>
      </p:sp>
      <p:sp>
        <p:nvSpPr>
          <p:cNvPr id="3" name="Date Placeholder 2">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charset="0"/>
                <a:ea typeface="Geneva" charset="0"/>
              </a:defRPr>
            </a:lvl1pPr>
          </a:lstStyle>
          <a:p>
            <a:pPr>
              <a:defRPr/>
            </a:pPr>
            <a:fld id="{A4DAFE1F-AEA1-4DFA-80F5-FABF3DA074A7}" type="datetimeFigureOut">
              <a:rPr lang="en-US"/>
              <a:pPr>
                <a:defRPr/>
              </a:pPr>
              <a:t>10/27/2021</a:t>
            </a:fld>
            <a:endParaRPr lang="en-US"/>
          </a:p>
        </p:txBody>
      </p:sp>
      <p:sp>
        <p:nvSpPr>
          <p:cNvPr id="4" name="Footer Placeholder 3">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charset="0"/>
                <a:ea typeface="Geneva" charset="0"/>
              </a:defRPr>
            </a:lvl1pPr>
          </a:lstStyle>
          <a:p>
            <a:pPr>
              <a:defRPr/>
            </a:pPr>
            <a:endParaRPr lang="en-US"/>
          </a:p>
        </p:txBody>
      </p:sp>
      <p:sp>
        <p:nvSpPr>
          <p:cNvPr id="5" name="Slide Number Placeholder 4">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atin typeface="Arial" charset="0"/>
                <a:ea typeface="Geneva" charset="0"/>
              </a:defRPr>
            </a:lvl1pPr>
          </a:lstStyle>
          <a:p>
            <a:pPr>
              <a:defRPr/>
            </a:pPr>
            <a:fld id="{95040A65-2EC4-4BF3-95FC-82404EE98CAC}" type="slidenum">
              <a:rPr lang="en-US"/>
              <a:pPr>
                <a:defRPr/>
              </a:pPr>
              <a:t>‹#›</a:t>
            </a:fld>
            <a:endParaRPr lang="en-US"/>
          </a:p>
        </p:txBody>
      </p:sp>
    </p:spTree>
    <p:extLst>
      <p:ext uri="{BB962C8B-B14F-4D97-AF65-F5344CB8AC3E}">
        <p14:creationId xmlns:p14="http://schemas.microsoft.com/office/powerpoint/2010/main" val="438730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atin typeface="Arial" panose="020B0604020202020204" pitchFamily="34" charset="0"/>
                <a:ea typeface="Geneva" pitchFamily="-80" charset="-128"/>
              </a:defRPr>
            </a:lvl1pPr>
          </a:lstStyle>
          <a:p>
            <a:pPr>
              <a:defRPr/>
            </a:pPr>
            <a:endParaRPr lang="en-US"/>
          </a:p>
        </p:txBody>
      </p:sp>
      <p:sp>
        <p:nvSpPr>
          <p:cNvPr id="3" name="Date Placeholder 2">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atin typeface="Arial" panose="020B0604020202020204" pitchFamily="34" charset="0"/>
                <a:ea typeface="Geneva" pitchFamily="-80" charset="-128"/>
              </a:defRPr>
            </a:lvl1pPr>
          </a:lstStyle>
          <a:p>
            <a:pPr>
              <a:defRPr/>
            </a:pPr>
            <a:fld id="{3D8D4C19-1052-46D9-98F6-57993385D9DE}" type="datetimeFigureOut">
              <a:rPr lang="en-US"/>
              <a:pPr>
                <a:defRPr/>
              </a:pPr>
              <a:t>10/27/2021</a:t>
            </a:fld>
            <a:endParaRPr lang="en-US"/>
          </a:p>
        </p:txBody>
      </p:sp>
      <p:sp>
        <p:nvSpPr>
          <p:cNvPr id="4" name="Slide Image Placeholder 3">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atin typeface="Arial" panose="020B0604020202020204" pitchFamily="34" charset="0"/>
                <a:ea typeface="Geneva" pitchFamily="-80" charset="-128"/>
              </a:defRPr>
            </a:lvl1pPr>
          </a:lstStyle>
          <a:p>
            <a:pPr>
              <a:defRPr/>
            </a:pPr>
            <a:endParaRPr lang="en-US"/>
          </a:p>
        </p:txBody>
      </p:sp>
      <p:sp>
        <p:nvSpPr>
          <p:cNvPr id="7" name="Slide Number Placeholder 6">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a:defRPr sz="1200">
                <a:latin typeface="Arial" panose="020B0604020202020204" pitchFamily="34" charset="0"/>
                <a:ea typeface="Geneva" pitchFamily="-80" charset="-128"/>
              </a:defRPr>
            </a:lvl1pPr>
          </a:lstStyle>
          <a:p>
            <a:pPr>
              <a:defRPr/>
            </a:pPr>
            <a:fld id="{03EBD93B-42A5-410A-8D36-37FEF22799F6}" type="slidenum">
              <a:rPr lang="en-US"/>
              <a:pPr>
                <a:defRPr/>
              </a:pPr>
              <a:t>‹#›</a:t>
            </a:fld>
            <a:endParaRPr lang="en-US"/>
          </a:p>
        </p:txBody>
      </p:sp>
    </p:spTree>
    <p:extLst>
      <p:ext uri="{BB962C8B-B14F-4D97-AF65-F5344CB8AC3E}">
        <p14:creationId xmlns:p14="http://schemas.microsoft.com/office/powerpoint/2010/main" val="3548253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224A77E9-3D2A-45AB-914A-2F40FE364E16}" type="slidenum">
              <a:rPr lang="en-US" altLang="en-US" sz="1200" smtClean="0">
                <a:solidFill>
                  <a:srgbClr val="000000"/>
                </a:solidFill>
              </a:rPr>
              <a:pPr/>
              <a:t>1</a:t>
            </a:fld>
            <a:endParaRPr lang="en-US" altLang="en-US" sz="1200">
              <a:solidFill>
                <a:srgbClr val="000000"/>
              </a:solidFill>
            </a:endParaRPr>
          </a:p>
        </p:txBody>
      </p:sp>
    </p:spTree>
    <p:extLst>
      <p:ext uri="{BB962C8B-B14F-4D97-AF65-F5344CB8AC3E}">
        <p14:creationId xmlns:p14="http://schemas.microsoft.com/office/powerpoint/2010/main" val="269320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56DEE2C8-87D7-43E0-BA33-D7C99F2274B9}" type="slidenum">
              <a:rPr lang="en-US" altLang="en-US" sz="1200" smtClean="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10778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56DEE2C8-87D7-43E0-BA33-D7C99F2274B9}" type="slidenum">
              <a:rPr lang="en-US" altLang="en-US" sz="1200" smtClean="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88884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56DEE2C8-87D7-43E0-BA33-D7C99F2274B9}" type="slidenum">
              <a:rPr lang="en-US" altLang="en-US" sz="1200" smtClean="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78017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56DEE2C8-87D7-43E0-BA33-D7C99F2274B9}" type="slidenum">
              <a:rPr lang="en-US" altLang="en-US" sz="1200" smtClean="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361568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fld id="{56DEE2C8-87D7-43E0-BA33-D7C99F2274B9}" type="slidenum">
              <a:rPr lang="en-US" altLang="en-US" sz="1200" smtClean="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126809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10 currently</a:t>
            </a:r>
            <a:r>
              <a:rPr lang="en-US" baseline="0" dirty="0"/>
              <a:t> in-demand occupations in Huron County, according to current job postings. </a:t>
            </a:r>
          </a:p>
          <a:p>
            <a:r>
              <a:rPr lang="en-US" baseline="0" dirty="0"/>
              <a:t>Matched with 2019 median hourly wages, sourced from EMSI analyst. </a:t>
            </a:r>
            <a:endParaRPr lang="en-US" dirty="0"/>
          </a:p>
        </p:txBody>
      </p:sp>
      <p:sp>
        <p:nvSpPr>
          <p:cNvPr id="4" name="Slide Number Placeholder 3"/>
          <p:cNvSpPr>
            <a:spLocks noGrp="1"/>
          </p:cNvSpPr>
          <p:nvPr>
            <p:ph type="sldNum" sz="quarter" idx="10"/>
          </p:nvPr>
        </p:nvSpPr>
        <p:spPr/>
        <p:txBody>
          <a:bodyPr/>
          <a:lstStyle/>
          <a:p>
            <a:pPr>
              <a:defRPr/>
            </a:pPr>
            <a:fld id="{03EBD93B-42A5-410A-8D36-37FEF22799F6}" type="slidenum">
              <a:rPr lang="en-US" smtClean="0"/>
              <a:pPr>
                <a:defRPr/>
              </a:pPr>
              <a:t>12</a:t>
            </a:fld>
            <a:endParaRPr lang="en-US"/>
          </a:p>
        </p:txBody>
      </p:sp>
    </p:spTree>
    <p:extLst>
      <p:ext uri="{BB962C8B-B14F-4D97-AF65-F5344CB8AC3E}">
        <p14:creationId xmlns:p14="http://schemas.microsoft.com/office/powerpoint/2010/main" val="84053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115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97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0" y="609600"/>
            <a:ext cx="4191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74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255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9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9758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31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64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83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634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47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79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42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750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0" y="609600"/>
            <a:ext cx="4191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042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2518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62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008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355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481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7385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73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9835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275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8179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635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14478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0" y="609600"/>
            <a:ext cx="4191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80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981200"/>
            <a:ext cx="27432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49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20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10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12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580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46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Huron_PPTtex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8"/>
          <p:cNvSpPr>
            <a:spLocks noGrp="1" noChangeArrowheads="1"/>
          </p:cNvSpPr>
          <p:nvPr>
            <p:ph type="title"/>
          </p:nvPr>
        </p:nvSpPr>
        <p:spPr bwMode="auto">
          <a:xfrm>
            <a:off x="2667000" y="6096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9"/>
          <p:cNvSpPr>
            <a:spLocks noGrp="1" noChangeArrowheads="1"/>
          </p:cNvSpPr>
          <p:nvPr>
            <p:ph type="body" idx="1"/>
          </p:nvPr>
        </p:nvSpPr>
        <p:spPr bwMode="auto">
          <a:xfrm>
            <a:off x="2819400" y="1981200"/>
            <a:ext cx="5638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80000"/>
        </a:lnSpc>
        <a:spcBef>
          <a:spcPct val="0"/>
        </a:spcBef>
        <a:spcAft>
          <a:spcPct val="0"/>
        </a:spcAft>
        <a:defRPr sz="3300">
          <a:solidFill>
            <a:srgbClr val="0C3C69"/>
          </a:solidFill>
          <a:latin typeface="+mj-lt"/>
          <a:ea typeface="+mj-ea"/>
          <a:cs typeface="+mj-cs"/>
        </a:defRPr>
      </a:lvl1pPr>
      <a:lvl2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2pPr>
      <a:lvl3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3pPr>
      <a:lvl4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4pPr>
      <a:lvl5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5pPr>
      <a:lvl6pPr marL="4572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6pPr>
      <a:lvl7pPr marL="9144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7pPr>
      <a:lvl8pPr marL="13716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8pPr>
      <a:lvl9pPr marL="18288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9pPr>
    </p:titleStyle>
    <p:bodyStyle>
      <a:lvl1pPr marL="342900" indent="-3429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Huron_PPTtex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8"/>
          <p:cNvSpPr>
            <a:spLocks noGrp="1" noChangeArrowheads="1"/>
          </p:cNvSpPr>
          <p:nvPr>
            <p:ph type="title"/>
          </p:nvPr>
        </p:nvSpPr>
        <p:spPr bwMode="auto">
          <a:xfrm>
            <a:off x="2667000" y="6096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19"/>
          <p:cNvSpPr>
            <a:spLocks noGrp="1" noChangeArrowheads="1"/>
          </p:cNvSpPr>
          <p:nvPr>
            <p:ph type="body" idx="1"/>
          </p:nvPr>
        </p:nvSpPr>
        <p:spPr bwMode="auto">
          <a:xfrm>
            <a:off x="2819400" y="1981200"/>
            <a:ext cx="5638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lnSpc>
          <a:spcPct val="80000"/>
        </a:lnSpc>
        <a:spcBef>
          <a:spcPct val="0"/>
        </a:spcBef>
        <a:spcAft>
          <a:spcPct val="0"/>
        </a:spcAft>
        <a:defRPr sz="3300">
          <a:solidFill>
            <a:srgbClr val="0C3C69"/>
          </a:solidFill>
          <a:latin typeface="+mj-lt"/>
          <a:ea typeface="+mj-ea"/>
          <a:cs typeface="+mj-cs"/>
        </a:defRPr>
      </a:lvl1pPr>
      <a:lvl2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2pPr>
      <a:lvl3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3pPr>
      <a:lvl4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4pPr>
      <a:lvl5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5pPr>
      <a:lvl6pPr marL="4572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6pPr>
      <a:lvl7pPr marL="9144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7pPr>
      <a:lvl8pPr marL="13716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8pPr>
      <a:lvl9pPr marL="18288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9pPr>
    </p:titleStyle>
    <p:bodyStyle>
      <a:lvl1pPr marL="342900" indent="-3429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7" descr="Huron_PPTtex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8"/>
          <p:cNvSpPr>
            <a:spLocks noGrp="1" noChangeArrowheads="1"/>
          </p:cNvSpPr>
          <p:nvPr>
            <p:ph type="title"/>
          </p:nvPr>
        </p:nvSpPr>
        <p:spPr bwMode="auto">
          <a:xfrm>
            <a:off x="2667000" y="6096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19"/>
          <p:cNvSpPr>
            <a:spLocks noGrp="1" noChangeArrowheads="1"/>
          </p:cNvSpPr>
          <p:nvPr>
            <p:ph type="body" idx="1"/>
          </p:nvPr>
        </p:nvSpPr>
        <p:spPr bwMode="auto">
          <a:xfrm>
            <a:off x="2819400" y="1981200"/>
            <a:ext cx="5638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lnSpc>
          <a:spcPct val="80000"/>
        </a:lnSpc>
        <a:spcBef>
          <a:spcPct val="0"/>
        </a:spcBef>
        <a:spcAft>
          <a:spcPct val="0"/>
        </a:spcAft>
        <a:defRPr sz="3300">
          <a:solidFill>
            <a:srgbClr val="0C3C69"/>
          </a:solidFill>
          <a:latin typeface="+mj-lt"/>
          <a:ea typeface="+mj-ea"/>
          <a:cs typeface="+mj-cs"/>
        </a:defRPr>
      </a:lvl1pPr>
      <a:lvl2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2pPr>
      <a:lvl3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3pPr>
      <a:lvl4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4pPr>
      <a:lvl5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5pPr>
      <a:lvl6pPr marL="4572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6pPr>
      <a:lvl7pPr marL="9144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7pPr>
      <a:lvl8pPr marL="13716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8pPr>
      <a:lvl9pPr marL="18288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9pPr>
    </p:titleStyle>
    <p:bodyStyle>
      <a:lvl1pPr marL="342900" indent="-3429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mn-lt"/>
          <a:ea typeface="+mn-ea"/>
        </a:defRPr>
      </a:lvl5pPr>
      <a:lvl6pPr marL="25146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6pPr>
      <a:lvl7pPr marL="29718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7pPr>
      <a:lvl8pPr marL="34290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8pPr>
      <a:lvl9pPr marL="3886200" indent="-228600" algn="l" rtl="0" eaLnBrk="0" fontAlgn="base" hangingPunct="0">
        <a:spcBef>
          <a:spcPct val="20000"/>
        </a:spcBef>
        <a:spcAft>
          <a:spcPct val="0"/>
        </a:spcAft>
        <a:buClr>
          <a:srgbClr val="0C3C69"/>
        </a:buClr>
        <a:buFont typeface="Times" pitchFamily="-80"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601913" y="2627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1pPr>
            <a:lvl2pPr marL="742950" indent="-285750">
              <a:spcBef>
                <a:spcPct val="20000"/>
              </a:spcBef>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2pPr>
            <a:lvl3pPr marL="1143000" indent="-228600">
              <a:spcBef>
                <a:spcPct val="20000"/>
              </a:spcBef>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3pPr>
            <a:lvl4pPr marL="1600200" indent="-228600">
              <a:spcBef>
                <a:spcPct val="20000"/>
              </a:spcBef>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4pPr>
            <a:lvl5pPr marL="2057400" indent="-228600">
              <a:spcBef>
                <a:spcPct val="20000"/>
              </a:spcBef>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5pPr>
            <a:lvl6pPr marL="2514600" indent="-22860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6pPr>
            <a:lvl7pPr marL="2971800" indent="-22860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7pPr>
            <a:lvl8pPr marL="3429000" indent="-22860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8pPr>
            <a:lvl9pPr marL="3886200" indent="-228600" eaLnBrk="0" fontAlgn="base" hangingPunct="0">
              <a:spcBef>
                <a:spcPct val="20000"/>
              </a:spcBef>
              <a:spcAft>
                <a:spcPct val="0"/>
              </a:spcAft>
              <a:buClr>
                <a:srgbClr val="0C3C69"/>
              </a:buClr>
              <a:buFont typeface="Times" panose="02020603050405020304" pitchFamily="18" charset="0"/>
              <a:buChar char="•"/>
              <a:defRPr sz="2000">
                <a:solidFill>
                  <a:schemeClr val="tx1"/>
                </a:solidFill>
                <a:latin typeface="Arial" panose="020B0604020202020204" pitchFamily="34" charset="0"/>
                <a:ea typeface="Geneva" pitchFamily="-80" charset="-128"/>
              </a:defRPr>
            </a:lvl9pPr>
          </a:lstStyle>
          <a:p>
            <a:pPr>
              <a:spcBef>
                <a:spcPct val="0"/>
              </a:spcBef>
              <a:buClrTx/>
              <a:buFontTx/>
              <a:buNone/>
            </a:pPr>
            <a:endParaRPr lang="en-US" altLang="en-US" sz="2400">
              <a:solidFill>
                <a:srgbClr val="FFFFFF"/>
              </a:solidFill>
            </a:endParaRPr>
          </a:p>
        </p:txBody>
      </p:sp>
      <p:pic>
        <p:nvPicPr>
          <p:cNvPr id="6147" name="Picture 6" descr="Huron_PPT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p:cNvSpPr>
            <a:spLocks noGrp="1" noChangeArrowheads="1"/>
          </p:cNvSpPr>
          <p:nvPr>
            <p:ph type="ctrTitle"/>
          </p:nvPr>
        </p:nvSpPr>
        <p:spPr>
          <a:xfrm>
            <a:off x="-457200" y="762000"/>
            <a:ext cx="9144000" cy="2881312"/>
          </a:xfrm>
        </p:spPr>
        <p:txBody>
          <a:bodyPr/>
          <a:lstStyle/>
          <a:p>
            <a:pPr algn="ctr"/>
            <a:r>
              <a:rPr lang="en-US" altLang="en-US" sz="7200" dirty="0">
                <a:solidFill>
                  <a:schemeClr val="bg1"/>
                </a:solidFill>
              </a:rPr>
              <a:t>Household Income</a:t>
            </a:r>
            <a:br>
              <a:rPr lang="en-US" altLang="en-US" sz="7200" dirty="0">
                <a:solidFill>
                  <a:schemeClr val="bg1"/>
                </a:solidFill>
              </a:rPr>
            </a:br>
            <a:r>
              <a:rPr lang="en-US" altLang="en-US" sz="7200" dirty="0">
                <a:solidFill>
                  <a:schemeClr val="bg1"/>
                </a:solidFill>
              </a:rPr>
              <a:t>vs</a:t>
            </a:r>
            <a:br>
              <a:rPr lang="en-US" altLang="en-US" sz="7200" dirty="0">
                <a:solidFill>
                  <a:schemeClr val="bg1"/>
                </a:solidFill>
              </a:rPr>
            </a:br>
            <a:r>
              <a:rPr lang="en-US" altLang="en-US" sz="7200" dirty="0">
                <a:solidFill>
                  <a:schemeClr val="bg1"/>
                </a:solidFill>
              </a:rPr>
              <a:t>Housing Prices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2121532"/>
              </p:ext>
            </p:extLst>
          </p:nvPr>
        </p:nvGraphicFramePr>
        <p:xfrm>
          <a:off x="76200" y="762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74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0383925"/>
              </p:ext>
            </p:extLst>
          </p:nvPr>
        </p:nvGraphicFramePr>
        <p:xfrm>
          <a:off x="-457200" y="38100"/>
          <a:ext cx="9601200" cy="5219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35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381000" y="228600"/>
          <a:ext cx="8610600" cy="4831438"/>
        </p:xfrm>
        <a:graphic>
          <a:graphicData uri="http://schemas.openxmlformats.org/drawingml/2006/table">
            <a:tbl>
              <a:tblPr/>
              <a:tblGrid>
                <a:gridCol w="2901398">
                  <a:extLst>
                    <a:ext uri="{9D8B030D-6E8A-4147-A177-3AD203B41FA5}">
                      <a16:colId xmlns:a16="http://schemas.microsoft.com/office/drawing/2014/main" val="20000"/>
                    </a:ext>
                  </a:extLst>
                </a:gridCol>
                <a:gridCol w="1775049">
                  <a:extLst>
                    <a:ext uri="{9D8B030D-6E8A-4147-A177-3AD203B41FA5}">
                      <a16:colId xmlns:a16="http://schemas.microsoft.com/office/drawing/2014/main" val="20001"/>
                    </a:ext>
                  </a:extLst>
                </a:gridCol>
                <a:gridCol w="1261898">
                  <a:extLst>
                    <a:ext uri="{9D8B030D-6E8A-4147-A177-3AD203B41FA5}">
                      <a16:colId xmlns:a16="http://schemas.microsoft.com/office/drawing/2014/main" val="20002"/>
                    </a:ext>
                  </a:extLst>
                </a:gridCol>
                <a:gridCol w="2672255">
                  <a:extLst>
                    <a:ext uri="{9D8B030D-6E8A-4147-A177-3AD203B41FA5}">
                      <a16:colId xmlns:a16="http://schemas.microsoft.com/office/drawing/2014/main" val="20003"/>
                    </a:ext>
                  </a:extLst>
                </a:gridCol>
              </a:tblGrid>
              <a:tr h="266584">
                <a:tc>
                  <a:txBody>
                    <a:bodyPr/>
                    <a:lstStyle/>
                    <a:p>
                      <a:pPr algn="l" fontAlgn="b"/>
                      <a:r>
                        <a:rPr lang="en-US" sz="1600" b="1" i="0" u="none" strike="noStrike" dirty="0">
                          <a:solidFill>
                            <a:schemeClr val="bg1"/>
                          </a:solidFill>
                          <a:effectLst/>
                          <a:latin typeface="Calibri" panose="020F0502020204030204" pitchFamily="34" charset="0"/>
                        </a:rPr>
                        <a:t>Occupation Name</a:t>
                      </a:r>
                    </a:p>
                  </a:txBody>
                  <a:tcPr marL="1511" marR="1511" marT="1511" marB="0" anchor="b">
                    <a:lnL>
                      <a:noFill/>
                    </a:lnL>
                    <a:lnR>
                      <a:noFill/>
                    </a:lnR>
                    <a:lnT>
                      <a:noFill/>
                    </a:lnT>
                    <a:lnB w="12700" cap="flat" cmpd="sng" algn="ctr">
                      <a:solidFill>
                        <a:schemeClr val="tx1"/>
                      </a:solidFill>
                      <a:prstDash val="solid"/>
                      <a:round/>
                      <a:headEnd type="none" w="med" len="med"/>
                      <a:tailEnd type="none" w="med" len="med"/>
                    </a:lnB>
                    <a:solidFill>
                      <a:srgbClr val="00386B"/>
                    </a:solidFill>
                  </a:tcPr>
                </a:tc>
                <a:tc>
                  <a:txBody>
                    <a:bodyPr/>
                    <a:lstStyle/>
                    <a:p>
                      <a:pPr algn="l" fontAlgn="b"/>
                      <a:r>
                        <a:rPr lang="en-US" sz="1600" b="1" i="0" u="none" strike="noStrike">
                          <a:solidFill>
                            <a:schemeClr val="bg1"/>
                          </a:solidFill>
                          <a:effectLst/>
                          <a:latin typeface="Calibri" panose="020F0502020204030204" pitchFamily="34" charset="0"/>
                        </a:rPr>
                        <a:t>Skill Level</a:t>
                      </a:r>
                    </a:p>
                  </a:txBody>
                  <a:tcPr marL="1511" marR="1511" marT="1511" marB="0" anchor="b">
                    <a:lnL>
                      <a:noFill/>
                    </a:lnL>
                    <a:lnR>
                      <a:noFill/>
                    </a:lnR>
                    <a:lnT>
                      <a:noFill/>
                    </a:lnT>
                    <a:lnB w="12700" cap="flat" cmpd="sng" algn="ctr">
                      <a:solidFill>
                        <a:schemeClr val="tx1"/>
                      </a:solidFill>
                      <a:prstDash val="solid"/>
                      <a:round/>
                      <a:headEnd type="none" w="med" len="med"/>
                      <a:tailEnd type="none" w="med" len="med"/>
                    </a:lnB>
                    <a:solidFill>
                      <a:srgbClr val="00386B"/>
                    </a:solidFill>
                  </a:tcPr>
                </a:tc>
                <a:tc>
                  <a:txBody>
                    <a:bodyPr/>
                    <a:lstStyle/>
                    <a:p>
                      <a:pPr algn="l" fontAlgn="b"/>
                      <a:r>
                        <a:rPr lang="en-US" sz="1600" b="1" i="0" u="none" strike="noStrike" dirty="0">
                          <a:solidFill>
                            <a:schemeClr val="bg1"/>
                          </a:solidFill>
                          <a:effectLst/>
                          <a:latin typeface="Calibri" panose="020F0502020204030204" pitchFamily="34" charset="0"/>
                        </a:rPr>
                        <a:t># of Postings</a:t>
                      </a:r>
                    </a:p>
                  </a:txBody>
                  <a:tcPr marL="1511" marR="1511" marT="1511" marB="0" anchor="b">
                    <a:lnL>
                      <a:noFill/>
                    </a:lnL>
                    <a:lnR>
                      <a:noFill/>
                    </a:lnR>
                    <a:lnT>
                      <a:noFill/>
                    </a:lnT>
                    <a:lnB w="12700" cap="flat" cmpd="sng" algn="ctr">
                      <a:solidFill>
                        <a:schemeClr val="tx1"/>
                      </a:solidFill>
                      <a:prstDash val="solid"/>
                      <a:round/>
                      <a:headEnd type="none" w="med" len="med"/>
                      <a:tailEnd type="none" w="med" len="med"/>
                    </a:lnB>
                    <a:solidFill>
                      <a:srgbClr val="00386B"/>
                    </a:solidFill>
                  </a:tcPr>
                </a:tc>
                <a:tc>
                  <a:txBody>
                    <a:bodyPr/>
                    <a:lstStyle/>
                    <a:p>
                      <a:pPr algn="l" fontAlgn="b"/>
                      <a:r>
                        <a:rPr lang="en-US" sz="1600" b="1" i="0" u="none" strike="noStrike" dirty="0">
                          <a:solidFill>
                            <a:schemeClr val="bg1"/>
                          </a:solidFill>
                          <a:effectLst/>
                          <a:latin typeface="Calibri" panose="020F0502020204030204" pitchFamily="34" charset="0"/>
                        </a:rPr>
                        <a:t>Median Hourly Wage 2019</a:t>
                      </a:r>
                    </a:p>
                  </a:txBody>
                  <a:tcPr marL="1511" marR="1511" marT="1511" marB="0" anchor="b">
                    <a:lnL>
                      <a:noFill/>
                    </a:lnL>
                    <a:lnR>
                      <a:noFill/>
                    </a:lnR>
                    <a:lnT>
                      <a:noFill/>
                    </a:lnT>
                    <a:lnB w="12700" cap="flat" cmpd="sng" algn="ctr">
                      <a:solidFill>
                        <a:schemeClr val="tx1"/>
                      </a:solidFill>
                      <a:prstDash val="solid"/>
                      <a:round/>
                      <a:headEnd type="none" w="med" len="med"/>
                      <a:tailEnd type="none" w="med" len="med"/>
                    </a:lnB>
                    <a:solidFill>
                      <a:srgbClr val="00386B"/>
                    </a:solidFill>
                  </a:tcPr>
                </a:tc>
                <a:extLst>
                  <a:ext uri="{0D108BD9-81ED-4DB2-BD59-A6C34878D82A}">
                    <a16:rowId xmlns:a16="http://schemas.microsoft.com/office/drawing/2014/main" val="10000"/>
                  </a:ext>
                </a:extLst>
              </a:tr>
              <a:tr h="427874">
                <a:tc>
                  <a:txBody>
                    <a:bodyPr/>
                    <a:lstStyle/>
                    <a:p>
                      <a:pPr algn="ctr" fontAlgn="b"/>
                      <a:r>
                        <a:rPr lang="en-US" sz="1500" b="1" i="0" u="none" strike="noStrike" dirty="0">
                          <a:solidFill>
                            <a:srgbClr val="000000"/>
                          </a:solidFill>
                          <a:effectLst/>
                          <a:latin typeface="Calibri" panose="020F0502020204030204" pitchFamily="34" charset="0"/>
                        </a:rPr>
                        <a:t>Professional occupations in nursing</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A</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71</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35.48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691">
                <a:tc>
                  <a:txBody>
                    <a:bodyPr/>
                    <a:lstStyle/>
                    <a:p>
                      <a:pPr algn="ctr" fontAlgn="b"/>
                      <a:r>
                        <a:rPr lang="en-US" sz="1500" b="1" i="0" u="none" strike="noStrike" dirty="0">
                          <a:solidFill>
                            <a:srgbClr val="000000"/>
                          </a:solidFill>
                          <a:effectLst/>
                          <a:latin typeface="Calibri" panose="020F0502020204030204" pitchFamily="34" charset="0"/>
                        </a:rPr>
                        <a:t>Retail salespersons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NOC Skill Level C</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31</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14.63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7874">
                <a:tc>
                  <a:txBody>
                    <a:bodyPr/>
                    <a:lstStyle/>
                    <a:p>
                      <a:pPr algn="ctr" fontAlgn="b"/>
                      <a:r>
                        <a:rPr lang="en-US" sz="1500" b="1" i="0" u="none" strike="noStrike">
                          <a:solidFill>
                            <a:srgbClr val="000000"/>
                          </a:solidFill>
                          <a:effectLst/>
                          <a:latin typeface="Calibri" panose="020F0502020204030204" pitchFamily="34" charset="0"/>
                        </a:rPr>
                        <a:t>Other technical occupations in health care</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NOC Skill Level B</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30</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 $    27.74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2783">
                <a:tc>
                  <a:txBody>
                    <a:bodyPr/>
                    <a:lstStyle/>
                    <a:p>
                      <a:pPr algn="ctr" fontAlgn="b"/>
                      <a:r>
                        <a:rPr lang="en-US" sz="1500" b="1" i="0" u="none" strike="noStrike">
                          <a:solidFill>
                            <a:srgbClr val="000000"/>
                          </a:solidFill>
                          <a:effectLst/>
                          <a:latin typeface="Calibri" panose="020F0502020204030204" pitchFamily="34" charset="0"/>
                        </a:rPr>
                        <a:t>Agriculture and horticulture workers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NOC Skill Level C</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30</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15.70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2966">
                <a:tc>
                  <a:txBody>
                    <a:bodyPr/>
                    <a:lstStyle/>
                    <a:p>
                      <a:pPr algn="ctr" fontAlgn="b"/>
                      <a:r>
                        <a:rPr lang="en-US" sz="1500" b="1" i="0" u="none" strike="noStrike">
                          <a:solidFill>
                            <a:srgbClr val="000000"/>
                          </a:solidFill>
                          <a:effectLst/>
                          <a:latin typeface="Calibri" panose="020F0502020204030204" pitchFamily="34" charset="0"/>
                        </a:rPr>
                        <a:t>Labourers in processing, manufacturing and utilities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NOC Skill Level D</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30</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 $    18.51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2783">
                <a:tc>
                  <a:txBody>
                    <a:bodyPr/>
                    <a:lstStyle/>
                    <a:p>
                      <a:pPr algn="ctr" fontAlgn="b"/>
                      <a:r>
                        <a:rPr lang="en-US" sz="1500" b="1" i="0" u="none" strike="noStrike">
                          <a:solidFill>
                            <a:srgbClr val="000000"/>
                          </a:solidFill>
                          <a:effectLst/>
                          <a:latin typeface="Calibri" panose="020F0502020204030204" pitchFamily="34" charset="0"/>
                        </a:rPr>
                        <a:t>Motor vehicle and transit drivers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C</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28</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16.82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2966">
                <a:tc>
                  <a:txBody>
                    <a:bodyPr/>
                    <a:lstStyle/>
                    <a:p>
                      <a:pPr algn="ctr" fontAlgn="b"/>
                      <a:r>
                        <a:rPr lang="en-US" sz="1500" b="1" i="0" u="none" strike="noStrike">
                          <a:solidFill>
                            <a:srgbClr val="000000"/>
                          </a:solidFill>
                          <a:effectLst/>
                          <a:latin typeface="Calibri" panose="020F0502020204030204" pitchFamily="34" charset="0"/>
                        </a:rPr>
                        <a:t>Customer and information services representatives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C</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25</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 $    17.57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2966">
                <a:tc>
                  <a:txBody>
                    <a:bodyPr/>
                    <a:lstStyle/>
                    <a:p>
                      <a:pPr algn="ctr" fontAlgn="b"/>
                      <a:r>
                        <a:rPr lang="en-US" sz="1500" b="1" i="0" u="none" strike="noStrike">
                          <a:solidFill>
                            <a:srgbClr val="000000"/>
                          </a:solidFill>
                          <a:effectLst/>
                          <a:latin typeface="Calibri" panose="020F0502020204030204" pitchFamily="34" charset="0"/>
                        </a:rPr>
                        <a:t>Managers in food service and accommodation</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A</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25</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 $    15.26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98057">
                <a:tc>
                  <a:txBody>
                    <a:bodyPr/>
                    <a:lstStyle/>
                    <a:p>
                      <a:pPr algn="ctr" fontAlgn="b"/>
                      <a:r>
                        <a:rPr lang="en-US" sz="1500" b="1" i="0" u="none" strike="noStrike" dirty="0">
                          <a:solidFill>
                            <a:srgbClr val="000000"/>
                          </a:solidFill>
                          <a:effectLst/>
                          <a:latin typeface="Calibri" panose="020F0502020204030204" pitchFamily="34" charset="0"/>
                        </a:rPr>
                        <a:t>Office administrative assistants - general, legal and medical</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B</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22</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 $    19.95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98057">
                <a:tc>
                  <a:txBody>
                    <a:bodyPr/>
                    <a:lstStyle/>
                    <a:p>
                      <a:pPr algn="ctr" fontAlgn="b"/>
                      <a:r>
                        <a:rPr lang="en-US" sz="1500" b="1" i="0" u="none" strike="noStrike">
                          <a:solidFill>
                            <a:srgbClr val="000000"/>
                          </a:solidFill>
                          <a:effectLst/>
                          <a:latin typeface="Calibri" panose="020F0502020204030204" pitchFamily="34" charset="0"/>
                        </a:rPr>
                        <a:t>Home care providers and educational support occupations</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NOC Skill Level C</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22</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i="0" u="none" strike="noStrike" dirty="0">
                          <a:solidFill>
                            <a:srgbClr val="000000"/>
                          </a:solidFill>
                          <a:effectLst/>
                          <a:latin typeface="Calibri" panose="020F0502020204030204" pitchFamily="34" charset="0"/>
                        </a:rPr>
                        <a:t> $    17.63 </a:t>
                      </a:r>
                    </a:p>
                  </a:txBody>
                  <a:tcPr marL="1511" marR="1511" marT="15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TextBox 7"/>
          <p:cNvSpPr txBox="1"/>
          <p:nvPr/>
        </p:nvSpPr>
        <p:spPr>
          <a:xfrm>
            <a:off x="533400" y="5105400"/>
            <a:ext cx="3810000" cy="523220"/>
          </a:xfrm>
          <a:prstGeom prst="rect">
            <a:avLst/>
          </a:prstGeom>
          <a:noFill/>
        </p:spPr>
        <p:txBody>
          <a:bodyPr wrap="square" rtlCol="0">
            <a:spAutoFit/>
          </a:bodyPr>
          <a:lstStyle/>
          <a:p>
            <a:r>
              <a:rPr lang="en-US" sz="1400" b="1" dirty="0"/>
              <a:t>Source: </a:t>
            </a:r>
            <a:r>
              <a:rPr lang="en-US" sz="1400" dirty="0"/>
              <a:t>Connect2jobs.ca Job Demand Report, EMSI Analyst</a:t>
            </a:r>
          </a:p>
        </p:txBody>
      </p:sp>
    </p:spTree>
    <p:extLst>
      <p:ext uri="{BB962C8B-B14F-4D97-AF65-F5344CB8AC3E}">
        <p14:creationId xmlns:p14="http://schemas.microsoft.com/office/powerpoint/2010/main" val="119386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457200" y="38100"/>
          <a:ext cx="9601200" cy="5219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287207425"/>
              </p:ext>
            </p:extLst>
          </p:nvPr>
        </p:nvGraphicFramePr>
        <p:xfrm>
          <a:off x="228600" y="152400"/>
          <a:ext cx="8686800" cy="4967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083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6" y="0"/>
            <a:ext cx="9220200" cy="6622358"/>
          </a:xfrm>
          <a:prstGeom prst="rect">
            <a:avLst/>
          </a:prstGeom>
        </p:spPr>
      </p:pic>
      <p:sp>
        <p:nvSpPr>
          <p:cNvPr id="4" name="Rectangle 3"/>
          <p:cNvSpPr/>
          <p:nvPr/>
        </p:nvSpPr>
        <p:spPr>
          <a:xfrm>
            <a:off x="0" y="6509626"/>
            <a:ext cx="9187944" cy="3483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09600" y="6509626"/>
            <a:ext cx="8299226" cy="225464"/>
          </a:xfrm>
          <a:prstGeom prst="rect">
            <a:avLst/>
          </a:prstGeom>
        </p:spPr>
      </p:pic>
    </p:spTree>
    <p:extLst>
      <p:ext uri="{BB962C8B-B14F-4D97-AF65-F5344CB8AC3E}">
        <p14:creationId xmlns:p14="http://schemas.microsoft.com/office/powerpoint/2010/main" val="177941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6" y="0"/>
            <a:ext cx="9220200" cy="6622358"/>
          </a:xfrm>
          <a:prstGeom prst="rect">
            <a:avLst/>
          </a:prstGeom>
        </p:spPr>
      </p:pic>
      <p:sp>
        <p:nvSpPr>
          <p:cNvPr id="4" name="Rectangle 3"/>
          <p:cNvSpPr/>
          <p:nvPr/>
        </p:nvSpPr>
        <p:spPr>
          <a:xfrm>
            <a:off x="0" y="6509626"/>
            <a:ext cx="9187944" cy="3483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09600" y="6509626"/>
            <a:ext cx="8299226" cy="225464"/>
          </a:xfrm>
          <a:prstGeom prst="rect">
            <a:avLst/>
          </a:prstGeom>
        </p:spPr>
      </p:pic>
      <p:sp>
        <p:nvSpPr>
          <p:cNvPr id="10" name="Down Arrow 9"/>
          <p:cNvSpPr/>
          <p:nvPr/>
        </p:nvSpPr>
        <p:spPr>
          <a:xfrm>
            <a:off x="4114800" y="862382"/>
            <a:ext cx="152400" cy="5410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765544"/>
            <a:ext cx="3733800" cy="461665"/>
          </a:xfrm>
          <a:prstGeom prst="rect">
            <a:avLst/>
          </a:prstGeom>
          <a:noFill/>
        </p:spPr>
        <p:txBody>
          <a:bodyPr wrap="square" rtlCol="0">
            <a:spAutoFit/>
          </a:bodyPr>
          <a:lstStyle/>
          <a:p>
            <a:r>
              <a:rPr lang="en-US" dirty="0"/>
              <a:t>Avg. Sale Price by 2016</a:t>
            </a:r>
          </a:p>
        </p:txBody>
      </p:sp>
    </p:spTree>
    <p:extLst>
      <p:ext uri="{BB962C8B-B14F-4D97-AF65-F5344CB8AC3E}">
        <p14:creationId xmlns:p14="http://schemas.microsoft.com/office/powerpoint/2010/main" val="285701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6" y="0"/>
            <a:ext cx="9220200" cy="6622358"/>
          </a:xfrm>
          <a:prstGeom prst="rect">
            <a:avLst/>
          </a:prstGeom>
        </p:spPr>
      </p:pic>
      <p:sp>
        <p:nvSpPr>
          <p:cNvPr id="4" name="Rectangle 3"/>
          <p:cNvSpPr/>
          <p:nvPr/>
        </p:nvSpPr>
        <p:spPr>
          <a:xfrm>
            <a:off x="0" y="6509626"/>
            <a:ext cx="9187944" cy="3483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09600" y="6509626"/>
            <a:ext cx="8299226" cy="225464"/>
          </a:xfrm>
          <a:prstGeom prst="rect">
            <a:avLst/>
          </a:prstGeom>
        </p:spPr>
      </p:pic>
      <p:sp>
        <p:nvSpPr>
          <p:cNvPr id="10" name="Down Arrow 9"/>
          <p:cNvSpPr/>
          <p:nvPr/>
        </p:nvSpPr>
        <p:spPr>
          <a:xfrm>
            <a:off x="8832626" y="852097"/>
            <a:ext cx="152400" cy="5410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4144" y="762000"/>
            <a:ext cx="3733800" cy="461665"/>
          </a:xfrm>
          <a:prstGeom prst="rect">
            <a:avLst/>
          </a:prstGeom>
          <a:noFill/>
        </p:spPr>
        <p:txBody>
          <a:bodyPr wrap="square" rtlCol="0">
            <a:spAutoFit/>
          </a:bodyPr>
          <a:lstStyle/>
          <a:p>
            <a:r>
              <a:rPr lang="en-US" dirty="0"/>
              <a:t>Avg. Sale Price by 2020</a:t>
            </a:r>
          </a:p>
        </p:txBody>
      </p:sp>
    </p:spTree>
    <p:extLst>
      <p:ext uri="{BB962C8B-B14F-4D97-AF65-F5344CB8AC3E}">
        <p14:creationId xmlns:p14="http://schemas.microsoft.com/office/powerpoint/2010/main" val="340181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105400" cy="5105400"/>
          </a:xfrm>
          <a:prstGeom prst="rect">
            <a:avLst/>
          </a:prstGeom>
        </p:spPr>
      </p:pic>
      <p:sp>
        <p:nvSpPr>
          <p:cNvPr id="3" name="Title 1"/>
          <p:cNvSpPr txBox="1">
            <a:spLocks noChangeArrowheads="1"/>
          </p:cNvSpPr>
          <p:nvPr/>
        </p:nvSpPr>
        <p:spPr>
          <a:xfrm>
            <a:off x="5562600" y="914400"/>
            <a:ext cx="3429000" cy="4114800"/>
          </a:xfrm>
          <a:prstGeom prst="rect">
            <a:avLst/>
          </a:prstGeom>
        </p:spPr>
        <p:txBody>
          <a:bodyPr/>
          <a:lstStyle>
            <a:lvl1pPr algn="l" rtl="0" eaLnBrk="0" fontAlgn="base" hangingPunct="0">
              <a:lnSpc>
                <a:spcPct val="80000"/>
              </a:lnSpc>
              <a:spcBef>
                <a:spcPct val="0"/>
              </a:spcBef>
              <a:spcAft>
                <a:spcPct val="0"/>
              </a:spcAft>
              <a:defRPr sz="3300">
                <a:solidFill>
                  <a:srgbClr val="0C3C69"/>
                </a:solidFill>
                <a:latin typeface="+mj-lt"/>
                <a:ea typeface="+mj-ea"/>
                <a:cs typeface="+mj-cs"/>
              </a:defRPr>
            </a:lvl1pPr>
            <a:lvl2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2pPr>
            <a:lvl3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3pPr>
            <a:lvl4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4pPr>
            <a:lvl5pPr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5pPr>
            <a:lvl6pPr marL="4572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6pPr>
            <a:lvl7pPr marL="9144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7pPr>
            <a:lvl8pPr marL="13716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8pPr>
            <a:lvl9pPr marL="1828800" algn="l" rtl="0" eaLnBrk="0" fontAlgn="base" hangingPunct="0">
              <a:lnSpc>
                <a:spcPct val="80000"/>
              </a:lnSpc>
              <a:spcBef>
                <a:spcPct val="0"/>
              </a:spcBef>
              <a:spcAft>
                <a:spcPct val="0"/>
              </a:spcAft>
              <a:defRPr sz="3300">
                <a:solidFill>
                  <a:srgbClr val="0C3C69"/>
                </a:solidFill>
                <a:latin typeface="Times" pitchFamily="-80" charset="0"/>
                <a:ea typeface="Geneva" pitchFamily="-80" charset="-128"/>
              </a:defRPr>
            </a:lvl9pPr>
          </a:lstStyle>
          <a:p>
            <a:pPr algn="ctr"/>
            <a:endParaRPr lang="en-US" altLang="en-US" sz="2000" b="1" kern="0" dirty="0">
              <a:latin typeface="Helvetica" panose="020B0604020202020204" pitchFamily="34" charset="0"/>
              <a:cs typeface="Helvetica" panose="020B0604020202020204" pitchFamily="34" charset="0"/>
            </a:endParaRPr>
          </a:p>
          <a:p>
            <a:pPr algn="ctr"/>
            <a:r>
              <a:rPr lang="en-US" altLang="en-US" sz="2000" b="1" kern="0" dirty="0">
                <a:latin typeface="Helvetica" panose="020B0604020202020204" pitchFamily="34" charset="0"/>
                <a:cs typeface="Helvetica" panose="020B0604020202020204" pitchFamily="34" charset="0"/>
              </a:rPr>
              <a:t>Low demand, high supply = low prices</a:t>
            </a:r>
          </a:p>
          <a:p>
            <a:pPr algn="ctr"/>
            <a:endParaRPr lang="en-US" altLang="en-US" sz="2000" b="1" kern="0" dirty="0">
              <a:latin typeface="Helvetica" panose="020B0604020202020204" pitchFamily="34" charset="0"/>
              <a:cs typeface="Helvetica" panose="020B0604020202020204" pitchFamily="34" charset="0"/>
            </a:endParaRPr>
          </a:p>
          <a:p>
            <a:pPr algn="ctr"/>
            <a:r>
              <a:rPr lang="en-US" altLang="en-US" sz="2000" b="1" kern="0" dirty="0">
                <a:latin typeface="Helvetica" panose="020B0604020202020204" pitchFamily="34" charset="0"/>
                <a:cs typeface="Helvetica" panose="020B0604020202020204" pitchFamily="34" charset="0"/>
              </a:rPr>
              <a:t>Low demand, low supply = medium prices</a:t>
            </a:r>
          </a:p>
          <a:p>
            <a:pPr algn="ctr"/>
            <a:endParaRPr lang="en-US" altLang="en-US" sz="2000" b="1" kern="0" dirty="0">
              <a:latin typeface="Helvetica" panose="020B0604020202020204" pitchFamily="34" charset="0"/>
              <a:cs typeface="Helvetica" panose="020B0604020202020204" pitchFamily="34" charset="0"/>
            </a:endParaRPr>
          </a:p>
          <a:p>
            <a:pPr algn="ctr"/>
            <a:r>
              <a:rPr lang="en-US" altLang="en-US" sz="2000" b="1" kern="0" dirty="0">
                <a:solidFill>
                  <a:srgbClr val="FF0000"/>
                </a:solidFill>
                <a:latin typeface="Helvetica" panose="020B0604020202020204" pitchFamily="34" charset="0"/>
                <a:cs typeface="Helvetica" panose="020B0604020202020204" pitchFamily="34" charset="0"/>
              </a:rPr>
              <a:t>High demand, low supply = high prices</a:t>
            </a:r>
          </a:p>
          <a:p>
            <a:pPr algn="ctr"/>
            <a:endParaRPr lang="en-US" altLang="en-US" sz="2000" b="1" kern="0" dirty="0">
              <a:latin typeface="Helvetica" panose="020B0604020202020204" pitchFamily="34" charset="0"/>
              <a:cs typeface="Helvetica" panose="020B0604020202020204" pitchFamily="34" charset="0"/>
            </a:endParaRPr>
          </a:p>
          <a:p>
            <a:pPr algn="ctr"/>
            <a:r>
              <a:rPr lang="en-US" altLang="en-US" sz="2000" b="1" kern="0" dirty="0">
                <a:latin typeface="Helvetica" panose="020B0604020202020204" pitchFamily="34" charset="0"/>
                <a:cs typeface="Helvetica" panose="020B0604020202020204" pitchFamily="34" charset="0"/>
              </a:rPr>
              <a:t>High demand, high supply = medium prices</a:t>
            </a:r>
          </a:p>
        </p:txBody>
      </p:sp>
    </p:spTree>
    <p:extLst>
      <p:ext uri="{BB962C8B-B14F-4D97-AF65-F5344CB8AC3E}">
        <p14:creationId xmlns:p14="http://schemas.microsoft.com/office/powerpoint/2010/main" val="252190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Housing Demand &amp; Supply Factors</a:t>
            </a:r>
          </a:p>
        </p:txBody>
      </p:sp>
      <p:sp>
        <p:nvSpPr>
          <p:cNvPr id="4" name="Content Placeholder 3"/>
          <p:cNvSpPr>
            <a:spLocks noGrp="1"/>
          </p:cNvSpPr>
          <p:nvPr>
            <p:ph sz="half" idx="2"/>
          </p:nvPr>
        </p:nvSpPr>
        <p:spPr>
          <a:xfrm>
            <a:off x="457200" y="1417638"/>
            <a:ext cx="8458200" cy="3951288"/>
          </a:xfrm>
        </p:spPr>
        <p:txBody>
          <a:bodyPr/>
          <a:lstStyle/>
          <a:p>
            <a:r>
              <a:rPr lang="en-US" dirty="0"/>
              <a:t>Strong economy &amp; housing market across Canada</a:t>
            </a:r>
          </a:p>
          <a:p>
            <a:r>
              <a:rPr lang="en-US" dirty="0"/>
              <a:t>Near Greater Toronto Area (GTA)</a:t>
            </a:r>
          </a:p>
          <a:p>
            <a:r>
              <a:rPr lang="en-US" dirty="0"/>
              <a:t>Pandemic + Work from Home</a:t>
            </a:r>
          </a:p>
          <a:p>
            <a:r>
              <a:rPr lang="en-US" dirty="0"/>
              <a:t>Low unemployment</a:t>
            </a:r>
          </a:p>
          <a:p>
            <a:r>
              <a:rPr lang="en-US" dirty="0"/>
              <a:t>Low interest rates</a:t>
            </a:r>
          </a:p>
          <a:p>
            <a:r>
              <a:rPr lang="en-US" dirty="0"/>
              <a:t>Canadian Immigration levels</a:t>
            </a:r>
          </a:p>
        </p:txBody>
      </p:sp>
    </p:spTree>
    <p:extLst>
      <p:ext uri="{BB962C8B-B14F-4D97-AF65-F5344CB8AC3E}">
        <p14:creationId xmlns:p14="http://schemas.microsoft.com/office/powerpoint/2010/main" val="368721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Primary tools for communities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q"/>
            </a:pPr>
            <a:r>
              <a:rPr lang="en-US" sz="2800" dirty="0"/>
              <a:t>Land development policies</a:t>
            </a:r>
          </a:p>
          <a:p>
            <a:pPr marL="0" indent="0">
              <a:buNone/>
            </a:pPr>
            <a:endParaRPr lang="en-US" sz="2800" dirty="0"/>
          </a:p>
          <a:p>
            <a:pPr>
              <a:buFont typeface="Wingdings" panose="05000000000000000000" pitchFamily="2" charset="2"/>
              <a:buChar char="q"/>
            </a:pPr>
            <a:r>
              <a:rPr lang="en-US" sz="2800" dirty="0"/>
              <a:t>Add additional supports and social housing</a:t>
            </a:r>
          </a:p>
          <a:p>
            <a:pPr marL="0" indent="0">
              <a:buNone/>
            </a:pPr>
            <a:endParaRPr lang="en-US" sz="2800" dirty="0"/>
          </a:p>
          <a:p>
            <a:pPr>
              <a:buFont typeface="Wingdings" panose="05000000000000000000" pitchFamily="2" charset="2"/>
              <a:buChar char="q"/>
            </a:pPr>
            <a:r>
              <a:rPr lang="en-US" sz="2800" dirty="0"/>
              <a:t>Financial incentives</a:t>
            </a:r>
          </a:p>
          <a:p>
            <a:pPr marL="0" indent="0">
              <a:buNone/>
            </a:pPr>
            <a:endParaRPr lang="en-US" sz="2800" dirty="0"/>
          </a:p>
          <a:p>
            <a:pPr>
              <a:buFont typeface="Wingdings" panose="05000000000000000000" pitchFamily="2" charset="2"/>
              <a:buChar char="q"/>
            </a:pPr>
            <a:r>
              <a:rPr lang="en-US" sz="2800" dirty="0"/>
              <a:t>Build more houses</a:t>
            </a:r>
          </a:p>
        </p:txBody>
      </p:sp>
    </p:spTree>
    <p:extLst>
      <p:ext uri="{BB962C8B-B14F-4D97-AF65-F5344CB8AC3E}">
        <p14:creationId xmlns:p14="http://schemas.microsoft.com/office/powerpoint/2010/main" val="379838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15161986"/>
              </p:ext>
            </p:extLst>
          </p:nvPr>
        </p:nvGraphicFramePr>
        <p:xfrm>
          <a:off x="228600" y="228600"/>
          <a:ext cx="8839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631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Primary tools for communities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q"/>
            </a:pPr>
            <a:r>
              <a:rPr lang="en-US" sz="2800" dirty="0"/>
              <a:t>Land development policies</a:t>
            </a:r>
          </a:p>
          <a:p>
            <a:pPr>
              <a:buFont typeface="Wingdings" panose="05000000000000000000" pitchFamily="2" charset="2"/>
              <a:buChar char="Ø"/>
            </a:pPr>
            <a:r>
              <a:rPr lang="en-US" sz="2800" dirty="0"/>
              <a:t>passive approach</a:t>
            </a: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Add additional supports and social housing</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Financial incentives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Build more houses</a:t>
            </a:r>
          </a:p>
        </p:txBody>
      </p:sp>
    </p:spTree>
    <p:extLst>
      <p:ext uri="{BB962C8B-B14F-4D97-AF65-F5344CB8AC3E}">
        <p14:creationId xmlns:p14="http://schemas.microsoft.com/office/powerpoint/2010/main" val="393825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Primary tools for communities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q"/>
            </a:pPr>
            <a:r>
              <a:rPr lang="en-US" sz="2800" dirty="0">
                <a:solidFill>
                  <a:schemeClr val="bg1">
                    <a:lumMod val="75000"/>
                  </a:schemeClr>
                </a:solidFill>
              </a:rPr>
              <a:t>Land development policies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t>Add additional supports and social housing</a:t>
            </a:r>
          </a:p>
          <a:p>
            <a:pPr>
              <a:buFont typeface="Wingdings" panose="05000000000000000000" pitchFamily="2" charset="2"/>
              <a:buChar char="Ø"/>
            </a:pPr>
            <a:r>
              <a:rPr lang="en-US" sz="2800" dirty="0"/>
              <a:t>money comes from tax base (income or property)</a:t>
            </a: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Financial incentives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Build more houses</a:t>
            </a:r>
          </a:p>
        </p:txBody>
      </p:sp>
    </p:spTree>
    <p:extLst>
      <p:ext uri="{BB962C8B-B14F-4D97-AF65-F5344CB8AC3E}">
        <p14:creationId xmlns:p14="http://schemas.microsoft.com/office/powerpoint/2010/main" val="2692523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Primary tools for communities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q"/>
            </a:pPr>
            <a:r>
              <a:rPr lang="en-US" sz="2800" dirty="0">
                <a:solidFill>
                  <a:schemeClr val="bg1">
                    <a:lumMod val="75000"/>
                  </a:schemeClr>
                </a:solidFill>
              </a:rPr>
              <a:t>Land development policies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Add additional supports and social housing</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t>Financial incentives</a:t>
            </a:r>
          </a:p>
          <a:p>
            <a:pPr>
              <a:buFont typeface="Wingdings" panose="05000000000000000000" pitchFamily="2" charset="2"/>
              <a:buChar char="Ø"/>
            </a:pPr>
            <a:r>
              <a:rPr lang="en-US" sz="2800" dirty="0"/>
              <a:t>Money comes from tax base (income or property)</a:t>
            </a: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Build more houses</a:t>
            </a:r>
          </a:p>
        </p:txBody>
      </p:sp>
    </p:spTree>
    <p:extLst>
      <p:ext uri="{BB962C8B-B14F-4D97-AF65-F5344CB8AC3E}">
        <p14:creationId xmlns:p14="http://schemas.microsoft.com/office/powerpoint/2010/main" val="214881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Primary tools for communities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q"/>
            </a:pPr>
            <a:r>
              <a:rPr lang="en-US" sz="2800" dirty="0">
                <a:solidFill>
                  <a:schemeClr val="bg1">
                    <a:lumMod val="75000"/>
                  </a:schemeClr>
                </a:solidFill>
              </a:rPr>
              <a:t>Land development policies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Add additional supports and social housing</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solidFill>
                  <a:schemeClr val="bg1">
                    <a:lumMod val="75000"/>
                  </a:schemeClr>
                </a:solidFill>
              </a:rPr>
              <a:t>Financial incentives</a:t>
            </a:r>
          </a:p>
          <a:p>
            <a:pPr marL="0" indent="0">
              <a:buNone/>
            </a:pPr>
            <a:endParaRPr lang="en-US" sz="2800" dirty="0">
              <a:solidFill>
                <a:schemeClr val="bg1">
                  <a:lumMod val="75000"/>
                </a:schemeClr>
              </a:solidFill>
            </a:endParaRPr>
          </a:p>
          <a:p>
            <a:pPr>
              <a:buFont typeface="Wingdings" panose="05000000000000000000" pitchFamily="2" charset="2"/>
              <a:buChar char="q"/>
            </a:pPr>
            <a:r>
              <a:rPr lang="en-US" sz="2800" dirty="0"/>
              <a:t>Build more houses</a:t>
            </a:r>
          </a:p>
        </p:txBody>
      </p:sp>
      <p:pic>
        <p:nvPicPr>
          <p:cNvPr id="5" name="Picture 4">
            <a:extLst>
              <a:ext uri="{FF2B5EF4-FFF2-40B4-BE49-F238E27FC236}">
                <a16:creationId xmlns:a16="http://schemas.microsoft.com/office/drawing/2014/main" id="{AA6EAF87-1889-439C-81AE-F23038C13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419600"/>
            <a:ext cx="519180" cy="525264"/>
          </a:xfrm>
          <a:prstGeom prst="rect">
            <a:avLst/>
          </a:prstGeom>
        </p:spPr>
      </p:pic>
    </p:spTree>
    <p:extLst>
      <p:ext uri="{BB962C8B-B14F-4D97-AF65-F5344CB8AC3E}">
        <p14:creationId xmlns:p14="http://schemas.microsoft.com/office/powerpoint/2010/main" val="231070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t>If you owned a house that appreciated in value you are probably doing okay</a:t>
            </a:r>
          </a:p>
          <a:p>
            <a:pPr>
              <a:buFont typeface="Wingdings" panose="05000000000000000000" pitchFamily="2" charset="2"/>
              <a:buChar char="v"/>
            </a:pPr>
            <a:r>
              <a:rPr lang="en-US" dirty="0">
                <a:solidFill>
                  <a:schemeClr val="bg1">
                    <a:lumMod val="75000"/>
                  </a:schemeClr>
                </a:solidFill>
              </a:rPr>
              <a:t>Likely creating a large divide between those that owned a house 5-10 years ago and those that didn’t</a:t>
            </a:r>
          </a:p>
          <a:p>
            <a:pPr>
              <a:buFont typeface="Wingdings" panose="05000000000000000000" pitchFamily="2" charset="2"/>
              <a:buChar char="v"/>
            </a:pPr>
            <a:r>
              <a:rPr lang="en-US" dirty="0">
                <a:solidFill>
                  <a:schemeClr val="bg1">
                    <a:lumMod val="75000"/>
                  </a:schemeClr>
                </a:solidFill>
              </a:rPr>
              <a:t>The trend is alarming for the “average” household</a:t>
            </a:r>
          </a:p>
          <a:p>
            <a:pPr>
              <a:buFont typeface="Wingdings" panose="05000000000000000000" pitchFamily="2" charset="2"/>
              <a:buChar char="v"/>
            </a:pPr>
            <a:r>
              <a:rPr lang="en-US" dirty="0">
                <a:solidFill>
                  <a:schemeClr val="bg1">
                    <a:lumMod val="75000"/>
                  </a:schemeClr>
                </a:solidFill>
              </a:rPr>
              <a:t>A good job isn’t enough anymore to promise a good home</a:t>
            </a:r>
          </a:p>
          <a:p>
            <a:pPr>
              <a:buFont typeface="Wingdings" panose="05000000000000000000" pitchFamily="2" charset="2"/>
              <a:buChar char="v"/>
            </a:pPr>
            <a:r>
              <a:rPr lang="en-US" dirty="0">
                <a:solidFill>
                  <a:schemeClr val="bg1">
                    <a:lumMod val="75000"/>
                  </a:schemeClr>
                </a:solidFill>
              </a:rPr>
              <a:t>Need more housing less then 400k and/or $1500/</a:t>
            </a:r>
            <a:r>
              <a:rPr lang="en-US" dirty="0" err="1">
                <a:solidFill>
                  <a:schemeClr val="bg1">
                    <a:lumMod val="75000"/>
                  </a:schemeClr>
                </a:solidFill>
              </a:rPr>
              <a:t>mo</a:t>
            </a:r>
            <a:endParaRPr lang="en-US" dirty="0">
              <a:solidFill>
                <a:schemeClr val="bg1">
                  <a:lumMod val="75000"/>
                </a:schemeClr>
              </a:solidFill>
            </a:endParaRPr>
          </a:p>
          <a:p>
            <a:pPr>
              <a:buFont typeface="Wingdings" panose="05000000000000000000" pitchFamily="2" charset="2"/>
              <a:buChar char="v"/>
            </a:pPr>
            <a:r>
              <a:rPr lang="en-US" dirty="0">
                <a:solidFill>
                  <a:schemeClr val="bg1">
                    <a:lumMod val="75000"/>
                  </a:schemeClr>
                </a:solidFill>
              </a:rPr>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80925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solidFill>
                  <a:schemeClr val="bg1">
                    <a:lumMod val="75000"/>
                  </a:schemeClr>
                </a:solidFill>
              </a:rPr>
              <a:t>If you owned a house that appreciated in value you are probably doing okay</a:t>
            </a:r>
          </a:p>
          <a:p>
            <a:pPr>
              <a:buFont typeface="Wingdings" panose="05000000000000000000" pitchFamily="2" charset="2"/>
              <a:buChar char="v"/>
            </a:pPr>
            <a:r>
              <a:rPr lang="en-US" dirty="0"/>
              <a:t>Likely creating a large divide between those that owned a house 5-10 years ago and those that didn’t</a:t>
            </a:r>
          </a:p>
          <a:p>
            <a:pPr>
              <a:buFont typeface="Wingdings" panose="05000000000000000000" pitchFamily="2" charset="2"/>
              <a:buChar char="v"/>
            </a:pPr>
            <a:r>
              <a:rPr lang="en-US" dirty="0">
                <a:solidFill>
                  <a:schemeClr val="bg1">
                    <a:lumMod val="75000"/>
                  </a:schemeClr>
                </a:solidFill>
              </a:rPr>
              <a:t>The trend is alarming for the “average” household</a:t>
            </a:r>
          </a:p>
          <a:p>
            <a:pPr>
              <a:buFont typeface="Wingdings" panose="05000000000000000000" pitchFamily="2" charset="2"/>
              <a:buChar char="v"/>
            </a:pPr>
            <a:r>
              <a:rPr lang="en-US" dirty="0">
                <a:solidFill>
                  <a:schemeClr val="bg1">
                    <a:lumMod val="75000"/>
                  </a:schemeClr>
                </a:solidFill>
              </a:rPr>
              <a:t>A good job isn’t enough anymore to promise a good home</a:t>
            </a:r>
          </a:p>
          <a:p>
            <a:pPr>
              <a:buFont typeface="Wingdings" panose="05000000000000000000" pitchFamily="2" charset="2"/>
              <a:buChar char="v"/>
            </a:pPr>
            <a:r>
              <a:rPr lang="en-US" dirty="0">
                <a:solidFill>
                  <a:schemeClr val="bg1">
                    <a:lumMod val="75000"/>
                  </a:schemeClr>
                </a:solidFill>
              </a:rPr>
              <a:t>Need more housing less then 400k and/or $1500/</a:t>
            </a:r>
            <a:r>
              <a:rPr lang="en-US" dirty="0" err="1">
                <a:solidFill>
                  <a:schemeClr val="bg1">
                    <a:lumMod val="75000"/>
                  </a:schemeClr>
                </a:solidFill>
              </a:rPr>
              <a:t>mo</a:t>
            </a:r>
            <a:endParaRPr lang="en-US" dirty="0">
              <a:solidFill>
                <a:schemeClr val="bg1">
                  <a:lumMod val="75000"/>
                </a:schemeClr>
              </a:solidFill>
            </a:endParaRPr>
          </a:p>
          <a:p>
            <a:pPr>
              <a:buFont typeface="Wingdings" panose="05000000000000000000" pitchFamily="2" charset="2"/>
              <a:buChar char="v"/>
            </a:pPr>
            <a:r>
              <a:rPr lang="en-US" dirty="0">
                <a:solidFill>
                  <a:schemeClr val="bg1">
                    <a:lumMod val="75000"/>
                  </a:schemeClr>
                </a:solidFill>
              </a:rPr>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6903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solidFill>
                  <a:schemeClr val="bg1">
                    <a:lumMod val="75000"/>
                  </a:schemeClr>
                </a:solidFill>
              </a:rPr>
              <a:t>If you owned a house that appreciated in value you are probably doing okay</a:t>
            </a:r>
          </a:p>
          <a:p>
            <a:pPr>
              <a:buFont typeface="Wingdings" panose="05000000000000000000" pitchFamily="2" charset="2"/>
              <a:buChar char="v"/>
            </a:pPr>
            <a:r>
              <a:rPr lang="en-US" dirty="0">
                <a:solidFill>
                  <a:schemeClr val="bg1">
                    <a:lumMod val="75000"/>
                  </a:schemeClr>
                </a:solidFill>
              </a:rPr>
              <a:t>Likely creating a large divide between those that owned a house 5-10 years ago and those that didn’t</a:t>
            </a:r>
          </a:p>
          <a:p>
            <a:pPr>
              <a:buFont typeface="Wingdings" panose="05000000000000000000" pitchFamily="2" charset="2"/>
              <a:buChar char="v"/>
            </a:pPr>
            <a:r>
              <a:rPr lang="en-US" dirty="0"/>
              <a:t>The trend is alarming for the “average” household</a:t>
            </a:r>
          </a:p>
          <a:p>
            <a:pPr>
              <a:buFont typeface="Wingdings" panose="05000000000000000000" pitchFamily="2" charset="2"/>
              <a:buChar char="v"/>
            </a:pPr>
            <a:r>
              <a:rPr lang="en-US" dirty="0">
                <a:solidFill>
                  <a:schemeClr val="bg1">
                    <a:lumMod val="75000"/>
                  </a:schemeClr>
                </a:solidFill>
              </a:rPr>
              <a:t>A good job isn’t enough anymore to promise a good home</a:t>
            </a:r>
          </a:p>
          <a:p>
            <a:pPr>
              <a:buFont typeface="Wingdings" panose="05000000000000000000" pitchFamily="2" charset="2"/>
              <a:buChar char="v"/>
            </a:pPr>
            <a:r>
              <a:rPr lang="en-US" dirty="0">
                <a:solidFill>
                  <a:schemeClr val="bg1">
                    <a:lumMod val="75000"/>
                  </a:schemeClr>
                </a:solidFill>
              </a:rPr>
              <a:t>Need more housing less then 400k and/or $1500/</a:t>
            </a:r>
            <a:r>
              <a:rPr lang="en-US" dirty="0" err="1">
                <a:solidFill>
                  <a:schemeClr val="bg1">
                    <a:lumMod val="75000"/>
                  </a:schemeClr>
                </a:solidFill>
              </a:rPr>
              <a:t>mo</a:t>
            </a:r>
            <a:endParaRPr lang="en-US" dirty="0">
              <a:solidFill>
                <a:schemeClr val="bg1">
                  <a:lumMod val="75000"/>
                </a:schemeClr>
              </a:solidFill>
            </a:endParaRPr>
          </a:p>
          <a:p>
            <a:pPr>
              <a:buFont typeface="Wingdings" panose="05000000000000000000" pitchFamily="2" charset="2"/>
              <a:buChar char="v"/>
            </a:pPr>
            <a:r>
              <a:rPr lang="en-US" dirty="0">
                <a:solidFill>
                  <a:schemeClr val="bg1">
                    <a:lumMod val="75000"/>
                  </a:schemeClr>
                </a:solidFill>
              </a:rPr>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29831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solidFill>
                  <a:schemeClr val="bg1">
                    <a:lumMod val="75000"/>
                  </a:schemeClr>
                </a:solidFill>
              </a:rPr>
              <a:t>If you owned a house that appreciated in value you are probably doing okay</a:t>
            </a:r>
          </a:p>
          <a:p>
            <a:pPr>
              <a:buFont typeface="Wingdings" panose="05000000000000000000" pitchFamily="2" charset="2"/>
              <a:buChar char="v"/>
            </a:pPr>
            <a:r>
              <a:rPr lang="en-US" dirty="0">
                <a:solidFill>
                  <a:schemeClr val="bg1">
                    <a:lumMod val="75000"/>
                  </a:schemeClr>
                </a:solidFill>
              </a:rPr>
              <a:t>Likely creating a large divide between those that owned a house 5-10 years ago and those that didn’t</a:t>
            </a:r>
          </a:p>
          <a:p>
            <a:pPr>
              <a:buFont typeface="Wingdings" panose="05000000000000000000" pitchFamily="2" charset="2"/>
              <a:buChar char="v"/>
            </a:pPr>
            <a:r>
              <a:rPr lang="en-US" dirty="0">
                <a:solidFill>
                  <a:schemeClr val="bg1">
                    <a:lumMod val="75000"/>
                  </a:schemeClr>
                </a:solidFill>
              </a:rPr>
              <a:t>The trend is alarming for the “average” household</a:t>
            </a:r>
          </a:p>
          <a:p>
            <a:pPr>
              <a:buFont typeface="Wingdings" panose="05000000000000000000" pitchFamily="2" charset="2"/>
              <a:buChar char="v"/>
            </a:pPr>
            <a:r>
              <a:rPr lang="en-US" dirty="0"/>
              <a:t>A good job isn’t enough anymore to promise a good home</a:t>
            </a:r>
          </a:p>
          <a:p>
            <a:pPr>
              <a:buFont typeface="Wingdings" panose="05000000000000000000" pitchFamily="2" charset="2"/>
              <a:buChar char="v"/>
            </a:pPr>
            <a:r>
              <a:rPr lang="en-US" dirty="0">
                <a:solidFill>
                  <a:schemeClr val="bg1">
                    <a:lumMod val="75000"/>
                  </a:schemeClr>
                </a:solidFill>
              </a:rPr>
              <a:t>Need more housing less then 400k and/or $1500/</a:t>
            </a:r>
            <a:r>
              <a:rPr lang="en-US" dirty="0" err="1">
                <a:solidFill>
                  <a:schemeClr val="bg1">
                    <a:lumMod val="75000"/>
                  </a:schemeClr>
                </a:solidFill>
              </a:rPr>
              <a:t>mo</a:t>
            </a:r>
            <a:endParaRPr lang="en-US" dirty="0">
              <a:solidFill>
                <a:schemeClr val="bg1">
                  <a:lumMod val="75000"/>
                </a:schemeClr>
              </a:solidFill>
            </a:endParaRPr>
          </a:p>
          <a:p>
            <a:pPr>
              <a:buFont typeface="Wingdings" panose="05000000000000000000" pitchFamily="2" charset="2"/>
              <a:buChar char="v"/>
            </a:pPr>
            <a:r>
              <a:rPr lang="en-US" dirty="0">
                <a:solidFill>
                  <a:schemeClr val="bg1">
                    <a:lumMod val="75000"/>
                  </a:schemeClr>
                </a:solidFill>
              </a:rPr>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58229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solidFill>
                  <a:schemeClr val="bg1">
                    <a:lumMod val="75000"/>
                  </a:schemeClr>
                </a:solidFill>
              </a:rPr>
              <a:t>If you owned a house that appreciated in value you are probably doing okay</a:t>
            </a:r>
          </a:p>
          <a:p>
            <a:pPr>
              <a:buFont typeface="Wingdings" panose="05000000000000000000" pitchFamily="2" charset="2"/>
              <a:buChar char="v"/>
            </a:pPr>
            <a:r>
              <a:rPr lang="en-US" dirty="0">
                <a:solidFill>
                  <a:schemeClr val="bg1">
                    <a:lumMod val="75000"/>
                  </a:schemeClr>
                </a:solidFill>
              </a:rPr>
              <a:t>Likely creating a large divide between those that owned a house 5-10 years ago and those that didn’t</a:t>
            </a:r>
          </a:p>
          <a:p>
            <a:pPr>
              <a:buFont typeface="Wingdings" panose="05000000000000000000" pitchFamily="2" charset="2"/>
              <a:buChar char="v"/>
            </a:pPr>
            <a:r>
              <a:rPr lang="en-US" dirty="0">
                <a:solidFill>
                  <a:schemeClr val="bg1">
                    <a:lumMod val="75000"/>
                  </a:schemeClr>
                </a:solidFill>
              </a:rPr>
              <a:t>The trend is alarming for the “average” household</a:t>
            </a:r>
          </a:p>
          <a:p>
            <a:pPr>
              <a:buFont typeface="Wingdings" panose="05000000000000000000" pitchFamily="2" charset="2"/>
              <a:buChar char="v"/>
            </a:pPr>
            <a:r>
              <a:rPr lang="en-US" dirty="0">
                <a:solidFill>
                  <a:schemeClr val="bg1">
                    <a:lumMod val="75000"/>
                  </a:schemeClr>
                </a:solidFill>
              </a:rPr>
              <a:t>A good job isn’t enough anymore to promise a good home</a:t>
            </a:r>
          </a:p>
          <a:p>
            <a:pPr>
              <a:buFont typeface="Wingdings" panose="05000000000000000000" pitchFamily="2" charset="2"/>
              <a:buChar char="v"/>
            </a:pPr>
            <a:r>
              <a:rPr lang="en-US" dirty="0"/>
              <a:t>Need more housing less then 400k and/or $1500/</a:t>
            </a:r>
            <a:r>
              <a:rPr lang="en-US" dirty="0" err="1"/>
              <a:t>mo</a:t>
            </a:r>
            <a:endParaRPr lang="en-US" dirty="0"/>
          </a:p>
          <a:p>
            <a:pPr>
              <a:buFont typeface="Wingdings" panose="05000000000000000000" pitchFamily="2" charset="2"/>
              <a:buChar char="v"/>
            </a:pPr>
            <a:r>
              <a:rPr lang="en-US" dirty="0">
                <a:solidFill>
                  <a:schemeClr val="bg1">
                    <a:lumMod val="75000"/>
                  </a:schemeClr>
                </a:solidFill>
              </a:rPr>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415096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solidFill>
                  <a:schemeClr val="bg1">
                    <a:lumMod val="75000"/>
                  </a:schemeClr>
                </a:solidFill>
              </a:rPr>
              <a:t>If you owned a house that appreciated in value you are probably doing okay</a:t>
            </a:r>
          </a:p>
          <a:p>
            <a:pPr>
              <a:buFont typeface="Wingdings" panose="05000000000000000000" pitchFamily="2" charset="2"/>
              <a:buChar char="v"/>
            </a:pPr>
            <a:r>
              <a:rPr lang="en-US" dirty="0">
                <a:solidFill>
                  <a:schemeClr val="bg1">
                    <a:lumMod val="75000"/>
                  </a:schemeClr>
                </a:solidFill>
              </a:rPr>
              <a:t>Likely creating a large divide between those that owned a house 5-10 years ago and those that didn’t</a:t>
            </a:r>
          </a:p>
          <a:p>
            <a:pPr>
              <a:buFont typeface="Wingdings" panose="05000000000000000000" pitchFamily="2" charset="2"/>
              <a:buChar char="v"/>
            </a:pPr>
            <a:r>
              <a:rPr lang="en-US" dirty="0">
                <a:solidFill>
                  <a:schemeClr val="bg1">
                    <a:lumMod val="75000"/>
                  </a:schemeClr>
                </a:solidFill>
              </a:rPr>
              <a:t>The trend is alarming for the “average” household</a:t>
            </a:r>
          </a:p>
          <a:p>
            <a:pPr>
              <a:buFont typeface="Wingdings" panose="05000000000000000000" pitchFamily="2" charset="2"/>
              <a:buChar char="v"/>
            </a:pPr>
            <a:r>
              <a:rPr lang="en-US" dirty="0">
                <a:solidFill>
                  <a:schemeClr val="bg1">
                    <a:lumMod val="75000"/>
                  </a:schemeClr>
                </a:solidFill>
              </a:rPr>
              <a:t>A good job isn’t enough anymore to promise a good home</a:t>
            </a:r>
          </a:p>
          <a:p>
            <a:pPr>
              <a:buFont typeface="Wingdings" panose="05000000000000000000" pitchFamily="2" charset="2"/>
              <a:buChar char="v"/>
            </a:pPr>
            <a:r>
              <a:rPr lang="en-US" dirty="0">
                <a:solidFill>
                  <a:schemeClr val="bg1">
                    <a:lumMod val="75000"/>
                  </a:schemeClr>
                </a:solidFill>
              </a:rPr>
              <a:t>Need more housing less then 400k and/or $1500/</a:t>
            </a:r>
            <a:r>
              <a:rPr lang="en-US" dirty="0" err="1">
                <a:solidFill>
                  <a:schemeClr val="bg1">
                    <a:lumMod val="75000"/>
                  </a:schemeClr>
                </a:solidFill>
              </a:rPr>
              <a:t>mo</a:t>
            </a:r>
            <a:endParaRPr lang="en-US" dirty="0">
              <a:solidFill>
                <a:schemeClr val="bg1">
                  <a:lumMod val="75000"/>
                </a:schemeClr>
              </a:solidFill>
            </a:endParaRPr>
          </a:p>
          <a:p>
            <a:pPr>
              <a:buFont typeface="Wingdings" panose="05000000000000000000" pitchFamily="2" charset="2"/>
              <a:buChar char="v"/>
            </a:pPr>
            <a:r>
              <a:rPr lang="en-US" dirty="0"/>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39749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680"/>
            <a:ext cx="8305800" cy="3416320"/>
          </a:xfrm>
          <a:prstGeom prst="rect">
            <a:avLst/>
          </a:prstGeom>
        </p:spPr>
        <p:txBody>
          <a:bodyPr wrap="square">
            <a:spAutoFit/>
          </a:bodyPr>
          <a:lstStyle/>
          <a:p>
            <a:r>
              <a:rPr lang="en-US" sz="1800" b="1" dirty="0"/>
              <a:t>Please Note</a:t>
            </a:r>
          </a:p>
          <a:p>
            <a:endParaRPr lang="en-US" sz="1800" dirty="0"/>
          </a:p>
          <a:p>
            <a:r>
              <a:rPr lang="en-US" sz="1800" dirty="0"/>
              <a:t>Every house purchase is different. For simplicity's sake these numbers are all based on the 30% affordability, target but don't take into account housing related costs like property taxes, utilities, and insurance (which by CMHC standards should be included). These numbers also assume closing costs are similar to down payment costs. It should also be noted 44% is the maximum ratio lenders can use for total housing costs (including taxes, heating, utilities) against annual household income. </a:t>
            </a:r>
          </a:p>
          <a:p>
            <a:endParaRPr lang="en-US" sz="1800" dirty="0"/>
          </a:p>
          <a:p>
            <a:r>
              <a:rPr lang="en-US" sz="1800" dirty="0"/>
              <a:t>This is all to say every buyer has a different situation and these numbers should be used as a general guideline which represents the average in most cases.</a:t>
            </a:r>
          </a:p>
        </p:txBody>
      </p:sp>
      <p:pic>
        <p:nvPicPr>
          <p:cNvPr id="3" name="Picture 2">
            <a:extLst>
              <a:ext uri="{FF2B5EF4-FFF2-40B4-BE49-F238E27FC236}">
                <a16:creationId xmlns:a16="http://schemas.microsoft.com/office/drawing/2014/main" id="{C6B8A56C-B900-4B25-A954-EB204499F92C}"/>
              </a:ext>
            </a:extLst>
          </p:cNvPr>
          <p:cNvPicPr>
            <a:picLocks noChangeAspect="1"/>
          </p:cNvPicPr>
          <p:nvPr/>
        </p:nvPicPr>
        <p:blipFill rotWithShape="1">
          <a:blip r:embed="rId2">
            <a:extLst>
              <a:ext uri="{28A0092B-C50C-407E-A947-70E740481C1C}">
                <a14:useLocalDpi xmlns:a14="http://schemas.microsoft.com/office/drawing/2010/main" val="0"/>
              </a:ext>
            </a:extLst>
          </a:blip>
          <a:srcRect t="14438"/>
          <a:stretch/>
        </p:blipFill>
        <p:spPr>
          <a:xfrm>
            <a:off x="-82550" y="3429000"/>
            <a:ext cx="9226550" cy="1806349"/>
          </a:xfrm>
          <a:prstGeom prst="rect">
            <a:avLst/>
          </a:prstGeom>
        </p:spPr>
      </p:pic>
    </p:spTree>
    <p:extLst>
      <p:ext uri="{BB962C8B-B14F-4D97-AF65-F5344CB8AC3E}">
        <p14:creationId xmlns:p14="http://schemas.microsoft.com/office/powerpoint/2010/main" val="254341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Key Takeaways:</a:t>
            </a:r>
          </a:p>
        </p:txBody>
      </p:sp>
      <p:sp>
        <p:nvSpPr>
          <p:cNvPr id="4" name="Content Placeholder 3"/>
          <p:cNvSpPr>
            <a:spLocks noGrp="1"/>
          </p:cNvSpPr>
          <p:nvPr>
            <p:ph sz="half" idx="2"/>
          </p:nvPr>
        </p:nvSpPr>
        <p:spPr>
          <a:xfrm>
            <a:off x="457200" y="1417638"/>
            <a:ext cx="8458200" cy="3951288"/>
          </a:xfrm>
        </p:spPr>
        <p:txBody>
          <a:bodyPr/>
          <a:lstStyle/>
          <a:p>
            <a:pPr>
              <a:buFont typeface="Wingdings" panose="05000000000000000000" pitchFamily="2" charset="2"/>
              <a:buChar char="v"/>
            </a:pPr>
            <a:r>
              <a:rPr lang="en-US" dirty="0"/>
              <a:t>If you owned a house that appreciated in value you are probably doing okay</a:t>
            </a:r>
          </a:p>
          <a:p>
            <a:pPr>
              <a:buFont typeface="Wingdings" panose="05000000000000000000" pitchFamily="2" charset="2"/>
              <a:buChar char="v"/>
            </a:pPr>
            <a:r>
              <a:rPr lang="en-US" dirty="0"/>
              <a:t>Likely creating a large divide between those that owned a house 5-10 years ago and those that didn’t</a:t>
            </a:r>
          </a:p>
          <a:p>
            <a:pPr>
              <a:buFont typeface="Wingdings" panose="05000000000000000000" pitchFamily="2" charset="2"/>
              <a:buChar char="v"/>
            </a:pPr>
            <a:r>
              <a:rPr lang="en-US" dirty="0"/>
              <a:t>The trend is alarming for the “average” household</a:t>
            </a:r>
          </a:p>
          <a:p>
            <a:pPr>
              <a:buFont typeface="Wingdings" panose="05000000000000000000" pitchFamily="2" charset="2"/>
              <a:buChar char="v"/>
            </a:pPr>
            <a:r>
              <a:rPr lang="en-US" dirty="0"/>
              <a:t>A good job isn’t enough anymore to promise a good home</a:t>
            </a:r>
          </a:p>
          <a:p>
            <a:pPr>
              <a:buFont typeface="Wingdings" panose="05000000000000000000" pitchFamily="2" charset="2"/>
              <a:buChar char="v"/>
            </a:pPr>
            <a:r>
              <a:rPr lang="en-US" dirty="0"/>
              <a:t>Need more housing less then 400k and/or $1500/</a:t>
            </a:r>
            <a:r>
              <a:rPr lang="en-US" dirty="0" err="1"/>
              <a:t>mo</a:t>
            </a:r>
            <a:endParaRPr lang="en-US" dirty="0"/>
          </a:p>
          <a:p>
            <a:pPr>
              <a:buFont typeface="Wingdings" panose="05000000000000000000" pitchFamily="2" charset="2"/>
              <a:buChar char="v"/>
            </a:pPr>
            <a:r>
              <a:rPr lang="en-US" dirty="0"/>
              <a:t>Requires bold action or accepting reality, no half measures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96936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0" y="0"/>
            <a:ext cx="9144000" cy="5181600"/>
          </a:xfrm>
        </p:spPr>
        <p:txBody>
          <a:bodyPr/>
          <a:lstStyle/>
          <a:p>
            <a:pPr algn="ctr"/>
            <a:r>
              <a:rPr lang="en-US" altLang="en-US" sz="4000" b="1" dirty="0">
                <a:latin typeface="Helvetica" panose="020B0604020202020204" pitchFamily="34" charset="0"/>
                <a:cs typeface="Helvetica" panose="020B0604020202020204" pitchFamily="34" charset="0"/>
              </a:rPr>
              <a:t>Avg. Sale Price in Huron County</a:t>
            </a:r>
            <a:br>
              <a:rPr lang="en-US" altLang="en-US" sz="4000" b="1" dirty="0">
                <a:latin typeface="Helvetica" panose="020B0604020202020204" pitchFamily="34" charset="0"/>
                <a:cs typeface="Helvetica" panose="020B0604020202020204" pitchFamily="34" charset="0"/>
              </a:rPr>
            </a:b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July 2016: </a:t>
            </a:r>
            <a:r>
              <a:rPr lang="en-US" altLang="en-US" sz="4000" b="1" dirty="0">
                <a:solidFill>
                  <a:srgbClr val="FF0000"/>
                </a:solidFill>
                <a:latin typeface="Helvetica" panose="020B0604020202020204" pitchFamily="34" charset="0"/>
                <a:cs typeface="Helvetica" panose="020B0604020202020204" pitchFamily="34" charset="0"/>
              </a:rPr>
              <a:t>$265,000</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July 2020: </a:t>
            </a:r>
            <a:r>
              <a:rPr lang="en-US" altLang="en-US" sz="4000" b="1" dirty="0">
                <a:solidFill>
                  <a:srgbClr val="FF0000"/>
                </a:solidFill>
                <a:latin typeface="Helvetica" panose="020B0604020202020204" pitchFamily="34" charset="0"/>
                <a:cs typeface="Helvetica" panose="020B0604020202020204" pitchFamily="34" charset="0"/>
              </a:rPr>
              <a:t>$474,000</a:t>
            </a:r>
            <a:br>
              <a:rPr lang="en-US" altLang="en-US" sz="4000" b="1" dirty="0">
                <a:solidFill>
                  <a:srgbClr val="FF0000"/>
                </a:solidFill>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May 2021: </a:t>
            </a:r>
            <a:r>
              <a:rPr lang="en-US" altLang="en-US" sz="4000" b="1" dirty="0">
                <a:solidFill>
                  <a:srgbClr val="FF0000"/>
                </a:solidFill>
                <a:latin typeface="Helvetica" panose="020B0604020202020204" pitchFamily="34" charset="0"/>
                <a:cs typeface="Helvetica" panose="020B0604020202020204" pitchFamily="34" charset="0"/>
              </a:rPr>
              <a:t>$616,000</a:t>
            </a:r>
            <a:br>
              <a:rPr lang="en-US" altLang="en-US" sz="4000" b="1" dirty="0">
                <a:solidFill>
                  <a:srgbClr val="FF0000"/>
                </a:solidFill>
                <a:latin typeface="Helvetica" panose="020B0604020202020204" pitchFamily="34" charset="0"/>
                <a:cs typeface="Helvetica" panose="020B0604020202020204" pitchFamily="34" charset="0"/>
              </a:rPr>
            </a:br>
            <a:endParaRPr lang="en-US" altLang="en-US" sz="20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1916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0" y="0"/>
            <a:ext cx="9144000" cy="5105400"/>
          </a:xfrm>
        </p:spPr>
        <p:txBody>
          <a:bodyPr/>
          <a:lstStyle/>
          <a:p>
            <a:pPr algn="ctr"/>
            <a:r>
              <a:rPr lang="en-US" altLang="en-US" sz="4000" b="1" dirty="0">
                <a:latin typeface="Helvetica" panose="020B0604020202020204" pitchFamily="34" charset="0"/>
                <a:cs typeface="Helvetica" panose="020B0604020202020204" pitchFamily="34" charset="0"/>
              </a:rPr>
              <a:t>Requires household earning:</a:t>
            </a:r>
            <a:br>
              <a:rPr lang="en-US" altLang="en-US" sz="4000" b="1" dirty="0">
                <a:latin typeface="Helvetica" panose="020B0604020202020204" pitchFamily="34" charset="0"/>
                <a:cs typeface="Helvetica" panose="020B0604020202020204" pitchFamily="34" charset="0"/>
              </a:rPr>
            </a:b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July 2016: </a:t>
            </a:r>
            <a:r>
              <a:rPr lang="en-US" altLang="en-US" sz="4000" b="1" dirty="0">
                <a:solidFill>
                  <a:srgbClr val="FF0000"/>
                </a:solidFill>
                <a:latin typeface="Helvetica" panose="020B0604020202020204" pitchFamily="34" charset="0"/>
                <a:cs typeface="Helvetica" panose="020B0604020202020204" pitchFamily="34" charset="0"/>
              </a:rPr>
              <a:t>$31.8/</a:t>
            </a:r>
            <a:r>
              <a:rPr lang="en-US" altLang="en-US" sz="4000" b="1" dirty="0" err="1">
                <a:solidFill>
                  <a:srgbClr val="FF0000"/>
                </a:solidFill>
                <a:latin typeface="Helvetica" panose="020B0604020202020204" pitchFamily="34" charset="0"/>
                <a:cs typeface="Helvetica" panose="020B0604020202020204" pitchFamily="34" charset="0"/>
              </a:rPr>
              <a:t>hr</a:t>
            </a:r>
            <a:r>
              <a:rPr lang="en-US" altLang="en-US" sz="4000" b="1" dirty="0">
                <a:solidFill>
                  <a:srgbClr val="FF0000"/>
                </a:solidFill>
                <a:latin typeface="Helvetica" panose="020B0604020202020204" pitchFamily="34" charset="0"/>
                <a:cs typeface="Helvetica" panose="020B0604020202020204" pitchFamily="34" charset="0"/>
              </a:rPr>
              <a:t> </a:t>
            </a:r>
            <a:r>
              <a:rPr lang="en-US" altLang="en-US" sz="4000" b="1" dirty="0">
                <a:latin typeface="Helvetica" panose="020B0604020202020204" pitchFamily="34" charset="0"/>
                <a:cs typeface="Helvetica" panose="020B0604020202020204" pitchFamily="34" charset="0"/>
              </a:rPr>
              <a:t>for 37.5/week</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July 2020: </a:t>
            </a:r>
            <a:r>
              <a:rPr lang="en-US" altLang="en-US" sz="4000" b="1" dirty="0">
                <a:solidFill>
                  <a:srgbClr val="FF0000"/>
                </a:solidFill>
                <a:latin typeface="Helvetica" panose="020B0604020202020204" pitchFamily="34" charset="0"/>
                <a:cs typeface="Helvetica" panose="020B0604020202020204" pitchFamily="34" charset="0"/>
              </a:rPr>
              <a:t>$56.8/</a:t>
            </a:r>
            <a:r>
              <a:rPr lang="en-US" altLang="en-US" sz="4000" b="1" dirty="0" err="1">
                <a:solidFill>
                  <a:srgbClr val="FF0000"/>
                </a:solidFill>
                <a:latin typeface="Helvetica" panose="020B0604020202020204" pitchFamily="34" charset="0"/>
                <a:cs typeface="Helvetica" panose="020B0604020202020204" pitchFamily="34" charset="0"/>
              </a:rPr>
              <a:t>hr</a:t>
            </a:r>
            <a:r>
              <a:rPr lang="en-US" altLang="en-US" sz="4000" b="1" dirty="0">
                <a:solidFill>
                  <a:srgbClr val="FF0000"/>
                </a:solidFill>
                <a:latin typeface="Helvetica" panose="020B0604020202020204" pitchFamily="34" charset="0"/>
                <a:cs typeface="Helvetica" panose="020B0604020202020204" pitchFamily="34" charset="0"/>
              </a:rPr>
              <a:t> </a:t>
            </a:r>
            <a:r>
              <a:rPr lang="en-US" altLang="en-US" sz="4000" b="1" dirty="0">
                <a:latin typeface="Helvetica" panose="020B0604020202020204" pitchFamily="34" charset="0"/>
                <a:cs typeface="Helvetica" panose="020B0604020202020204" pitchFamily="34" charset="0"/>
              </a:rPr>
              <a:t>for 37.5/week</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May 2021: </a:t>
            </a:r>
            <a:r>
              <a:rPr lang="en-US" altLang="en-US" sz="4000" b="1" dirty="0">
                <a:solidFill>
                  <a:srgbClr val="FF0000"/>
                </a:solidFill>
                <a:latin typeface="Helvetica" panose="020B0604020202020204" pitchFamily="34" charset="0"/>
                <a:cs typeface="Helvetica" panose="020B0604020202020204" pitchFamily="34" charset="0"/>
              </a:rPr>
              <a:t>$73.9/</a:t>
            </a:r>
            <a:r>
              <a:rPr lang="en-US" altLang="en-US" sz="4000" b="1" dirty="0" err="1">
                <a:solidFill>
                  <a:srgbClr val="FF0000"/>
                </a:solidFill>
                <a:latin typeface="Helvetica" panose="020B0604020202020204" pitchFamily="34" charset="0"/>
                <a:cs typeface="Helvetica" panose="020B0604020202020204" pitchFamily="34" charset="0"/>
              </a:rPr>
              <a:t>hr</a:t>
            </a:r>
            <a:r>
              <a:rPr lang="en-US" altLang="en-US" sz="4000" b="1" dirty="0">
                <a:solidFill>
                  <a:srgbClr val="FF0000"/>
                </a:solidFill>
                <a:latin typeface="Helvetica" panose="020B0604020202020204" pitchFamily="34" charset="0"/>
                <a:cs typeface="Helvetica" panose="020B0604020202020204" pitchFamily="34" charset="0"/>
              </a:rPr>
              <a:t> </a:t>
            </a:r>
            <a:r>
              <a:rPr lang="en-US" altLang="en-US" sz="4000" b="1" dirty="0">
                <a:latin typeface="Helvetica" panose="020B0604020202020204" pitchFamily="34" charset="0"/>
                <a:cs typeface="Helvetica" panose="020B0604020202020204" pitchFamily="34" charset="0"/>
              </a:rPr>
              <a:t>for 37.5/week</a:t>
            </a:r>
            <a:endParaRPr lang="en-US" altLang="en-US"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3211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0" y="228600"/>
            <a:ext cx="9144000" cy="4800600"/>
          </a:xfrm>
        </p:spPr>
        <p:txBody>
          <a:bodyPr/>
          <a:lstStyle/>
          <a:p>
            <a:pPr algn="ctr"/>
            <a:r>
              <a:rPr lang="en-US" altLang="en-US" sz="4000" b="1" dirty="0">
                <a:latin typeface="Helvetica" panose="020B0604020202020204" pitchFamily="34" charset="0"/>
                <a:cs typeface="Helvetica" panose="020B0604020202020204" pitchFamily="34" charset="0"/>
              </a:rPr>
              <a:t>Actual Avg. Huron County </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Household Income:</a:t>
            </a:r>
            <a:br>
              <a:rPr lang="en-US" altLang="en-US" sz="4000" b="1" dirty="0">
                <a:latin typeface="Helvetica" panose="020B0604020202020204" pitchFamily="34" charset="0"/>
                <a:cs typeface="Helvetica" panose="020B0604020202020204" pitchFamily="34" charset="0"/>
              </a:rPr>
            </a:b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2016: $65,944 or </a:t>
            </a:r>
            <a:r>
              <a:rPr lang="en-US" altLang="en-US" sz="4000" b="1" dirty="0">
                <a:solidFill>
                  <a:srgbClr val="FF0000"/>
                </a:solidFill>
                <a:latin typeface="Helvetica" panose="020B0604020202020204" pitchFamily="34" charset="0"/>
                <a:cs typeface="Helvetica" panose="020B0604020202020204" pitchFamily="34" charset="0"/>
              </a:rPr>
              <a:t>$33.8/</a:t>
            </a:r>
            <a:r>
              <a:rPr lang="en-US" altLang="en-US" sz="4000" b="1" dirty="0" err="1">
                <a:solidFill>
                  <a:srgbClr val="FF0000"/>
                </a:solidFill>
                <a:latin typeface="Helvetica" panose="020B0604020202020204" pitchFamily="34" charset="0"/>
                <a:cs typeface="Helvetica" panose="020B0604020202020204" pitchFamily="34" charset="0"/>
              </a:rPr>
              <a:t>hr</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2020: $72,808 or </a:t>
            </a:r>
            <a:r>
              <a:rPr lang="en-US" altLang="en-US" sz="4000" b="1" dirty="0">
                <a:solidFill>
                  <a:srgbClr val="FF0000"/>
                </a:solidFill>
                <a:latin typeface="Helvetica" panose="020B0604020202020204" pitchFamily="34" charset="0"/>
                <a:cs typeface="Helvetica" panose="020B0604020202020204" pitchFamily="34" charset="0"/>
              </a:rPr>
              <a:t>$37.3/</a:t>
            </a:r>
            <a:r>
              <a:rPr lang="en-US" altLang="en-US" sz="4000" b="1" dirty="0" err="1">
                <a:solidFill>
                  <a:srgbClr val="FF0000"/>
                </a:solidFill>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a:t>
            </a:r>
            <a:br>
              <a:rPr lang="en-US" altLang="en-US" sz="4000" b="1" dirty="0">
                <a:latin typeface="Helvetica" panose="020B0604020202020204" pitchFamily="34" charset="0"/>
                <a:cs typeface="Helvetica" panose="020B0604020202020204" pitchFamily="34" charset="0"/>
              </a:rPr>
            </a:br>
            <a:endParaRPr lang="en-US" altLang="en-US" sz="4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2701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81000" y="457200"/>
            <a:ext cx="8686800" cy="4800600"/>
          </a:xfrm>
        </p:spPr>
        <p:txBody>
          <a:bodyPr/>
          <a:lstStyle/>
          <a:p>
            <a:r>
              <a:rPr lang="en-US" altLang="en-US" sz="4000" b="1" dirty="0">
                <a:latin typeface="Helvetica" panose="020B0604020202020204" pitchFamily="34" charset="0"/>
                <a:cs typeface="Helvetica" panose="020B0604020202020204" pitchFamily="34" charset="0"/>
              </a:rPr>
              <a:t> </a:t>
            </a:r>
            <a:r>
              <a:rPr lang="en-US" altLang="en-US" sz="4000" b="1" dirty="0" err="1">
                <a:latin typeface="Helvetica" panose="020B0604020202020204" pitchFamily="34" charset="0"/>
                <a:cs typeface="Helvetica" panose="020B0604020202020204" pitchFamily="34" charset="0"/>
              </a:rPr>
              <a:t>Yr</a:t>
            </a:r>
            <a:r>
              <a:rPr lang="en-US" altLang="en-US" sz="4000" b="1" dirty="0">
                <a:latin typeface="Helvetica" panose="020B0604020202020204" pitchFamily="34" charset="0"/>
                <a:cs typeface="Helvetica" panose="020B0604020202020204" pitchFamily="34" charset="0"/>
              </a:rPr>
              <a:t>		Actual		Needed	</a:t>
            </a:r>
            <a:br>
              <a:rPr lang="en-US" altLang="en-US" sz="4000" b="1" dirty="0">
                <a:latin typeface="Helvetica" panose="020B0604020202020204" pitchFamily="34" charset="0"/>
                <a:cs typeface="Helvetica" panose="020B0604020202020204" pitchFamily="34" charset="0"/>
              </a:rPr>
            </a:b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’16</a:t>
            </a:r>
            <a:r>
              <a:rPr lang="en-US" altLang="en-US" sz="4800" b="1" dirty="0">
                <a:latin typeface="Helvetica" panose="020B0604020202020204" pitchFamily="34" charset="0"/>
                <a:cs typeface="Helvetica" panose="020B0604020202020204" pitchFamily="34" charset="0"/>
              </a:rPr>
              <a:t>	</a:t>
            </a:r>
            <a:r>
              <a:rPr lang="en-US" altLang="en-US" sz="4000" b="1" dirty="0">
                <a:latin typeface="Helvetica" panose="020B0604020202020204" pitchFamily="34" charset="0"/>
                <a:cs typeface="Helvetica" panose="020B0604020202020204" pitchFamily="34" charset="0"/>
              </a:rPr>
              <a:t>	$33.8/</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$31.8/</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a:t>
            </a:r>
            <a:r>
              <a:rPr lang="en-US" altLang="en-US" sz="4000" b="1" dirty="0">
                <a:solidFill>
                  <a:srgbClr val="00B050"/>
                </a:solidFill>
                <a:latin typeface="Helvetica" panose="020B0604020202020204" pitchFamily="34" charset="0"/>
                <a:cs typeface="Helvetica" panose="020B0604020202020204" pitchFamily="34" charset="0"/>
              </a:rPr>
              <a:t>+  2.0</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’20		$37.3/</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$56.8/</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a:t>
            </a:r>
            <a:r>
              <a:rPr lang="en-US" altLang="en-US" sz="4000" b="1" dirty="0">
                <a:solidFill>
                  <a:srgbClr val="FF0000"/>
                </a:solidFill>
                <a:latin typeface="Helvetica" panose="020B0604020202020204" pitchFamily="34" charset="0"/>
                <a:cs typeface="Helvetica" panose="020B0604020202020204" pitchFamily="34" charset="0"/>
              </a:rPr>
              <a:t>- 19.5</a:t>
            </a:r>
            <a:br>
              <a:rPr lang="en-US" altLang="en-US" sz="4000" b="1" dirty="0">
                <a:latin typeface="Helvetica" panose="020B0604020202020204" pitchFamily="34" charset="0"/>
                <a:cs typeface="Helvetica" panose="020B0604020202020204" pitchFamily="34" charset="0"/>
              </a:rPr>
            </a:br>
            <a:r>
              <a:rPr lang="en-US" altLang="en-US" sz="4000" b="1" dirty="0">
                <a:latin typeface="Helvetica" panose="020B0604020202020204" pitchFamily="34" charset="0"/>
                <a:cs typeface="Helvetica" panose="020B0604020202020204" pitchFamily="34" charset="0"/>
              </a:rPr>
              <a:t>’21	 </a:t>
            </a:r>
            <a:r>
              <a:rPr lang="en-US" altLang="en-US" sz="4800" b="1" dirty="0">
                <a:latin typeface="Helvetica" panose="020B0604020202020204" pitchFamily="34" charset="0"/>
                <a:cs typeface="Helvetica" panose="020B0604020202020204" pitchFamily="34" charset="0"/>
              </a:rPr>
              <a:t>  </a:t>
            </a:r>
            <a:r>
              <a:rPr lang="en-US" altLang="en-US" sz="4000" b="1" dirty="0">
                <a:latin typeface="Helvetica" panose="020B0604020202020204" pitchFamily="34" charset="0"/>
                <a:cs typeface="Helvetica" panose="020B0604020202020204" pitchFamily="34" charset="0"/>
              </a:rPr>
              <a:t> ~$38.2/</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$73.9/</a:t>
            </a:r>
            <a:r>
              <a:rPr lang="en-US" altLang="en-US" sz="4000" b="1" dirty="0" err="1">
                <a:latin typeface="Helvetica" panose="020B0604020202020204" pitchFamily="34" charset="0"/>
                <a:cs typeface="Helvetica" panose="020B0604020202020204" pitchFamily="34" charset="0"/>
              </a:rPr>
              <a:t>hr</a:t>
            </a:r>
            <a:r>
              <a:rPr lang="en-US" altLang="en-US" sz="4000" b="1" dirty="0">
                <a:latin typeface="Helvetica" panose="020B0604020202020204" pitchFamily="34" charset="0"/>
                <a:cs typeface="Helvetica" panose="020B0604020202020204" pitchFamily="34" charset="0"/>
              </a:rPr>
              <a:t>    </a:t>
            </a:r>
            <a:r>
              <a:rPr lang="en-US" altLang="en-US" sz="4000" b="1" dirty="0">
                <a:solidFill>
                  <a:srgbClr val="FF0000"/>
                </a:solidFill>
                <a:latin typeface="Helvetica" panose="020B0604020202020204" pitchFamily="34" charset="0"/>
                <a:cs typeface="Helvetica" panose="020B0604020202020204" pitchFamily="34" charset="0"/>
              </a:rPr>
              <a:t>- 35.7</a:t>
            </a:r>
            <a:br>
              <a:rPr lang="en-US" altLang="en-US" sz="4000" b="1" dirty="0">
                <a:latin typeface="Helvetica" panose="020B0604020202020204" pitchFamily="34" charset="0"/>
                <a:cs typeface="Helvetica" panose="020B0604020202020204" pitchFamily="34" charset="0"/>
              </a:rPr>
            </a:br>
            <a:br>
              <a:rPr lang="en-US" altLang="en-US" sz="4000" b="1" dirty="0">
                <a:latin typeface="Helvetica" panose="020B0604020202020204" pitchFamily="34" charset="0"/>
                <a:cs typeface="Helvetica" panose="020B0604020202020204" pitchFamily="34" charset="0"/>
              </a:rPr>
            </a:br>
            <a:endParaRPr lang="en-US" altLang="en-US" sz="4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6654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008CA7A-273A-754D-99AF-1FD9E677223C}"/>
              </a:ext>
            </a:extLst>
          </p:cNvPr>
          <p:cNvSpPr txBox="1"/>
          <p:nvPr/>
        </p:nvSpPr>
        <p:spPr>
          <a:xfrm>
            <a:off x="457200" y="4800600"/>
            <a:ext cx="4876800" cy="261610"/>
          </a:xfrm>
          <a:prstGeom prst="rect">
            <a:avLst/>
          </a:prstGeom>
          <a:noFill/>
          <a:ln>
            <a:noFill/>
          </a:ln>
        </p:spPr>
        <p:txBody>
          <a:bodyPr wrap="square" rtlCol="0">
            <a:spAutoFit/>
          </a:bodyPr>
          <a:lstStyle/>
          <a:p>
            <a:r>
              <a:rPr lang="en-US" sz="1100" i="1" dirty="0"/>
              <a:t>Source: MLS &amp; 2016 Statistics Canada Census of Population</a:t>
            </a:r>
            <a:endParaRPr lang="en-CA" sz="1100" dirty="0"/>
          </a:p>
        </p:txBody>
      </p:sp>
      <p:graphicFrame>
        <p:nvGraphicFramePr>
          <p:cNvPr id="4" name="Chart 3"/>
          <p:cNvGraphicFramePr>
            <a:graphicFrameLocks/>
          </p:cNvGraphicFramePr>
          <p:nvPr>
            <p:extLst/>
          </p:nvPr>
        </p:nvGraphicFramePr>
        <p:xfrm>
          <a:off x="228600" y="737315"/>
          <a:ext cx="8610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71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4552153"/>
              </p:ext>
            </p:extLst>
          </p:nvPr>
        </p:nvGraphicFramePr>
        <p:xfrm>
          <a:off x="76200" y="762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327027"/>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14203</TotalTime>
  <Words>1361</Words>
  <Application>Microsoft Office PowerPoint</Application>
  <PresentationFormat>On-screen Show (4:3)</PresentationFormat>
  <Paragraphs>216</Paragraphs>
  <Slides>30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Geneva</vt:lpstr>
      <vt:lpstr>Helvetica</vt:lpstr>
      <vt:lpstr>Times</vt:lpstr>
      <vt:lpstr>Wingdings</vt:lpstr>
      <vt:lpstr>1_Blank Presentation</vt:lpstr>
      <vt:lpstr>3_Blank Presentation</vt:lpstr>
      <vt:lpstr>2_Blank Presentation</vt:lpstr>
      <vt:lpstr>Household Income vs Housing Prices</vt:lpstr>
      <vt:lpstr>PowerPoint Presentation</vt:lpstr>
      <vt:lpstr>PowerPoint Presentation</vt:lpstr>
      <vt:lpstr>Avg. Sale Price in Huron County  July 2016: $265,000 July 2020: $474,000 May 2021: $616,000 </vt:lpstr>
      <vt:lpstr>Requires household earning:  July 2016: $31.8/hr for 37.5/week July 2020: $56.8/hr for 37.5/week May 2021: $73.9/hr for 37.5/week</vt:lpstr>
      <vt:lpstr>Actual Avg. Huron County  Household Income:  2016: $65,944 or $33.8/hr 2020: $72,808 or $37.3/hr  </vt:lpstr>
      <vt:lpstr> Yr  Actual  Needed   ’16  $33.8/hr $31.8/hr    +  2.0 ’20  $37.3/hr $56.8/hr    - 19.5 ’21     ~$38.2/hr $73.9/hr    - 35.7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Demand &amp; Supply Factors</vt:lpstr>
      <vt:lpstr>Primary tools for communities</vt:lpstr>
      <vt:lpstr>Primary tools for communities</vt:lpstr>
      <vt:lpstr>Primary tools for communities</vt:lpstr>
      <vt:lpstr>Primary tools for communities</vt:lpstr>
      <vt:lpstr>Primary tools for communities</vt:lpstr>
      <vt:lpstr>Key Takeaways:</vt:lpstr>
      <vt:lpstr>Key Takeaways:</vt:lpstr>
      <vt:lpstr>Key Takeaways:</vt:lpstr>
      <vt:lpstr>Key Takeaways:</vt:lpstr>
      <vt:lpstr>Key Takeaways:</vt:lpstr>
      <vt:lpstr>Key Takeaways:</vt:lpstr>
      <vt:lpstr>Key Takeaways:</vt:lpstr>
    </vt:vector>
  </TitlesOfParts>
  <Company>Julie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Huron County Economic Development Department Overview</dc:title>
  <dc:creator>Cody Joudry</dc:creator>
  <cp:lastModifiedBy>Cody Joudry</cp:lastModifiedBy>
  <cp:revision>491</cp:revision>
  <cp:lastPrinted>2017-12-04T20:43:05Z</cp:lastPrinted>
  <dcterms:modified xsi:type="dcterms:W3CDTF">2021-10-27T13:03:39Z</dcterms:modified>
</cp:coreProperties>
</file>